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87" r:id="rId2"/>
    <p:sldId id="288" r:id="rId3"/>
    <p:sldId id="296" r:id="rId4"/>
    <p:sldId id="290" r:id="rId5"/>
    <p:sldId id="259" r:id="rId6"/>
    <p:sldId id="261" r:id="rId7"/>
    <p:sldId id="266" r:id="rId8"/>
    <p:sldId id="263" r:id="rId9"/>
    <p:sldId id="267" r:id="rId10"/>
    <p:sldId id="291" r:id="rId11"/>
    <p:sldId id="292" r:id="rId12"/>
    <p:sldId id="293" r:id="rId13"/>
    <p:sldId id="294" r:id="rId14"/>
    <p:sldId id="264" r:id="rId15"/>
    <p:sldId id="284" r:id="rId16"/>
    <p:sldId id="268" r:id="rId17"/>
    <p:sldId id="271" r:id="rId18"/>
    <p:sldId id="272" r:id="rId19"/>
    <p:sldId id="273" r:id="rId20"/>
    <p:sldId id="275" r:id="rId21"/>
    <p:sldId id="274" r:id="rId22"/>
    <p:sldId id="276" r:id="rId23"/>
    <p:sldId id="269" r:id="rId24"/>
    <p:sldId id="279" r:id="rId25"/>
    <p:sldId id="277" r:id="rId26"/>
    <p:sldId id="278" r:id="rId27"/>
    <p:sldId id="280" r:id="rId28"/>
    <p:sldId id="281" r:id="rId29"/>
    <p:sldId id="282" r:id="rId30"/>
    <p:sldId id="283" r:id="rId31"/>
    <p:sldId id="297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24"/>
    <p:restoredTop sz="80182"/>
  </p:normalViewPr>
  <p:slideViewPr>
    <p:cSldViewPr snapToGrid="0" snapToObjects="1">
      <p:cViewPr varScale="1">
        <p:scale>
          <a:sx n="118" d="100"/>
          <a:sy n="118" d="100"/>
        </p:scale>
        <p:origin x="167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F153C-322F-6C44-8521-DC573170DF4F}" type="datetimeFigureOut">
              <a:rPr lang="en-US" smtClean="0"/>
              <a:t>11/8/19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379CA0-BF10-4048-9AC3-94A331B92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59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79CA0-BF10-4048-9AC3-94A331B923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58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79CA0-BF10-4048-9AC3-94A331B923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83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79CA0-BF10-4048-9AC3-94A331B923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0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79CA0-BF10-4048-9AC3-94A331B923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0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79CA0-BF10-4048-9AC3-94A331B923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0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79CA0-BF10-4048-9AC3-94A331B9237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0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79CA0-BF10-4048-9AC3-94A331B9237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84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79CA0-BF10-4048-9AC3-94A331B9237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72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5A111-DD5F-0A49-BC4F-8F60CB9C71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21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5A111-DD5F-0A49-BC4F-8F60CB9C71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21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5A111-DD5F-0A49-BC4F-8F60CB9C71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21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79CA0-BF10-4048-9AC3-94A331B923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05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5A111-DD5F-0A49-BC4F-8F60CB9C71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21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5A111-DD5F-0A49-BC4F-8F60CB9C715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21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5A111-DD5F-0A49-BC4F-8F60CB9C71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213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5A111-DD5F-0A49-BC4F-8F60CB9C715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21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5A111-DD5F-0A49-BC4F-8F60CB9C71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21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79CA0-BF10-4048-9AC3-94A331B923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54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79CA0-BF10-4048-9AC3-94A331B923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05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79CA0-BF10-4048-9AC3-94A331B923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08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79CA0-BF10-4048-9AC3-94A331B923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62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79CA0-BF10-4048-9AC3-94A331B923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62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79CA0-BF10-4048-9AC3-94A331B923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83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79CA0-BF10-4048-9AC3-94A331B923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41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8880D-7B1F-DF41-8891-57AF83E0CD35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195-D824-2941-B124-0D854AE0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76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8880D-7B1F-DF41-8891-57AF83E0CD35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195-D824-2941-B124-0D854AE0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18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8880D-7B1F-DF41-8891-57AF83E0CD35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195-D824-2941-B124-0D854AE0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32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8880D-7B1F-DF41-8891-57AF83E0CD35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195-D824-2941-B124-0D854AE0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13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8880D-7B1F-DF41-8891-57AF83E0CD35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195-D824-2941-B124-0D854AE0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69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8880D-7B1F-DF41-8891-57AF83E0CD35}" type="datetimeFigureOut">
              <a:rPr lang="en-US" smtClean="0"/>
              <a:t>11/8/19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195-D824-2941-B124-0D854AE0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8880D-7B1F-DF41-8891-57AF83E0CD35}" type="datetimeFigureOut">
              <a:rPr lang="en-US" smtClean="0"/>
              <a:t>11/8/19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195-D824-2941-B124-0D854AE0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61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8880D-7B1F-DF41-8891-57AF83E0CD35}" type="datetimeFigureOut">
              <a:rPr lang="en-US" smtClean="0"/>
              <a:t>11/8/19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195-D824-2941-B124-0D854AE0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16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8880D-7B1F-DF41-8891-57AF83E0CD35}" type="datetimeFigureOut">
              <a:rPr lang="en-US" smtClean="0"/>
              <a:t>11/8/19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195-D824-2941-B124-0D854AE0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58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8880D-7B1F-DF41-8891-57AF83E0CD35}" type="datetimeFigureOut">
              <a:rPr lang="en-US" smtClean="0"/>
              <a:t>11/8/19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195-D824-2941-B124-0D854AE0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4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8880D-7B1F-DF41-8891-57AF83E0CD35}" type="datetimeFigureOut">
              <a:rPr lang="en-US" smtClean="0"/>
              <a:t>11/8/19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195-D824-2941-B124-0D854AE0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5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6BA8880D-7B1F-DF41-8891-57AF83E0CD35}" type="datetimeFigureOut">
              <a:rPr lang="en-US" smtClean="0"/>
              <a:pPr/>
              <a:t>11/8/19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FC274195-D824-2941-B124-0D854AE0A9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FontTx/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457200" indent="0" algn="l" defTabSz="457200" rtl="0" eaLnBrk="1" latinLnBrk="0" hangingPunct="1">
        <a:spcBef>
          <a:spcPct val="20000"/>
        </a:spcBef>
        <a:buFontTx/>
        <a:buNone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914400" indent="0" algn="l" defTabSz="457200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371600" indent="0" algn="l" defTabSz="457200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1828800" indent="0" algn="l" defTabSz="457200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segalaxy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clv99-241.hpc.ncsu.edu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9.jpg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9.jpg"/><Relationship Id="rId4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NGS: Next Generation Sequencing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77" r="-501"/>
          <a:stretch/>
        </p:blipFill>
        <p:spPr>
          <a:xfrm>
            <a:off x="1537228" y="1912861"/>
            <a:ext cx="6069543" cy="4525963"/>
          </a:xfrm>
        </p:spPr>
      </p:pic>
      <p:sp>
        <p:nvSpPr>
          <p:cNvPr id="5" name="TextBox 4"/>
          <p:cNvSpPr txBox="1"/>
          <p:nvPr/>
        </p:nvSpPr>
        <p:spPr>
          <a:xfrm>
            <a:off x="1014077" y="1255194"/>
            <a:ext cx="7455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Much like ST:TNG this has been around for a while.</a:t>
            </a:r>
          </a:p>
          <a:p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57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10-28 at 6.48.47 PM.png">
            <a:extLst>
              <a:ext uri="{FF2B5EF4-FFF2-40B4-BE49-F238E27FC236}">
                <a16:creationId xmlns:a16="http://schemas.microsoft.com/office/drawing/2014/main" id="{BE6A0D51-7EF7-FC43-8E3B-E6FB39C78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146"/>
            <a:ext cx="9144000" cy="55164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4708462-74C6-6940-B472-EB39D17E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JBrowse</a:t>
            </a:r>
            <a:r>
              <a:rPr lang="en-US" dirty="0"/>
              <a:t>: Visualization of aligned reads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A5E3CA-D9B6-F74D-914C-60043987E0D6}"/>
              </a:ext>
            </a:extLst>
          </p:cNvPr>
          <p:cNvSpPr txBox="1"/>
          <p:nvPr/>
        </p:nvSpPr>
        <p:spPr>
          <a:xfrm>
            <a:off x="0" y="6400293"/>
            <a:ext cx="1839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Haploid fungus</a:t>
            </a:r>
          </a:p>
        </p:txBody>
      </p:sp>
    </p:spTree>
    <p:extLst>
      <p:ext uri="{BB962C8B-B14F-4D97-AF65-F5344CB8AC3E}">
        <p14:creationId xmlns:p14="http://schemas.microsoft.com/office/powerpoint/2010/main" val="2818140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10-28 at 6.50.03 PM.png">
            <a:extLst>
              <a:ext uri="{FF2B5EF4-FFF2-40B4-BE49-F238E27FC236}">
                <a16:creationId xmlns:a16="http://schemas.microsoft.com/office/drawing/2014/main" id="{13940DE7-B456-794A-A56A-D562E71DF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7889"/>
            <a:ext cx="9144000" cy="552011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D66B342-7387-CC40-9E54-CE3247EE9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JBrowse</a:t>
            </a:r>
            <a:r>
              <a:rPr lang="en-US" dirty="0"/>
              <a:t>: Visualization of aligned reads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DFACFA-9493-B44C-9D56-E423EB9A8E26}"/>
              </a:ext>
            </a:extLst>
          </p:cNvPr>
          <p:cNvSpPr txBox="1"/>
          <p:nvPr/>
        </p:nvSpPr>
        <p:spPr>
          <a:xfrm>
            <a:off x="0" y="6400293"/>
            <a:ext cx="1839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Haploid fungus</a:t>
            </a:r>
          </a:p>
        </p:txBody>
      </p:sp>
    </p:spTree>
    <p:extLst>
      <p:ext uri="{BB962C8B-B14F-4D97-AF65-F5344CB8AC3E}">
        <p14:creationId xmlns:p14="http://schemas.microsoft.com/office/powerpoint/2010/main" val="126023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D66B342-7387-CC40-9E54-CE3247EE9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JBrowse</a:t>
            </a:r>
            <a:r>
              <a:rPr lang="en-US" dirty="0"/>
              <a:t>: Visualization of aligned reads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8F5EFD-1B66-E046-BED6-22205B1BA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785"/>
          <a:stretch/>
        </p:blipFill>
        <p:spPr>
          <a:xfrm>
            <a:off x="0" y="1417638"/>
            <a:ext cx="9144000" cy="49826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5A3DDB-8DB9-C440-A408-2DB119CA5B59}"/>
              </a:ext>
            </a:extLst>
          </p:cNvPr>
          <p:cNvSpPr txBox="1"/>
          <p:nvPr/>
        </p:nvSpPr>
        <p:spPr>
          <a:xfrm>
            <a:off x="0" y="6400293"/>
            <a:ext cx="1839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Virus</a:t>
            </a:r>
          </a:p>
        </p:txBody>
      </p:sp>
    </p:spTree>
    <p:extLst>
      <p:ext uri="{BB962C8B-B14F-4D97-AF65-F5344CB8AC3E}">
        <p14:creationId xmlns:p14="http://schemas.microsoft.com/office/powerpoint/2010/main" val="2243626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D66B342-7387-CC40-9E54-CE3247EE9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JBrowse</a:t>
            </a:r>
            <a:r>
              <a:rPr lang="en-US" dirty="0"/>
              <a:t>: Visualization of aligned reads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CEE79-5E13-AD48-963F-B54EDD331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25367"/>
          <a:stretch/>
        </p:blipFill>
        <p:spPr>
          <a:xfrm>
            <a:off x="0" y="1368652"/>
            <a:ext cx="9144000" cy="50316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03CEF3-806E-3C48-8BAD-970D5AE13506}"/>
              </a:ext>
            </a:extLst>
          </p:cNvPr>
          <p:cNvSpPr txBox="1"/>
          <p:nvPr/>
        </p:nvSpPr>
        <p:spPr>
          <a:xfrm>
            <a:off x="0" y="6400293"/>
            <a:ext cx="1839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Virus</a:t>
            </a:r>
          </a:p>
        </p:txBody>
      </p:sp>
    </p:spTree>
    <p:extLst>
      <p:ext uri="{BB962C8B-B14F-4D97-AF65-F5344CB8AC3E}">
        <p14:creationId xmlns:p14="http://schemas.microsoft.com/office/powerpoint/2010/main" val="1697178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Galaxy: one analysis platform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374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									</a:t>
            </a:r>
            <a:r>
              <a:rPr lang="en-US" dirty="0" err="1">
                <a:hlinkClick r:id="rId3"/>
              </a:rPr>
              <a:t>usegalaxy.org</a:t>
            </a:r>
            <a:r>
              <a:rPr lang="en-US" dirty="0">
                <a:hlinkClick r:id="rId3"/>
              </a:rPr>
              <a:t> </a:t>
            </a:r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Many tools available on galaxy but space is not unlimited (max 250 GB)</a:t>
            </a:r>
          </a:p>
          <a:p>
            <a:endParaRPr lang="en-US" dirty="0"/>
          </a:p>
          <a:p>
            <a:r>
              <a:rPr lang="en-US" dirty="0"/>
              <a:t>Accessible: more user-friendly than separately downloading and running each tool on your computer’s command line</a:t>
            </a:r>
          </a:p>
          <a:p>
            <a:endParaRPr lang="en-US" dirty="0"/>
          </a:p>
          <a:p>
            <a:r>
              <a:rPr lang="en-US" dirty="0"/>
              <a:t>Reproducible: analyses recorded, can be shared and re-run by others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2FEC53-837A-834D-91D4-D454E3A17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00200"/>
            <a:ext cx="3844952" cy="10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6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Galaxy Instance @NCSU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374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							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Include custom tools not yet available or deprecated (e.g. GATK) on public galaxy and have access to more disk space</a:t>
            </a:r>
          </a:p>
          <a:p>
            <a:endParaRPr lang="en-US" dirty="0"/>
          </a:p>
          <a:p>
            <a:r>
              <a:rPr lang="en-US" dirty="0"/>
              <a:t>Shorter queue times: Can utilize local computational resources or Galaxy instance can be packaged as a docker container (software bundle) that can run on your laptop or deployed in the cloud (e.g. AWS – Amazon Web Services or Google Cloud)</a:t>
            </a:r>
          </a:p>
          <a:p>
            <a:endParaRPr lang="en-US" dirty="0"/>
          </a:p>
          <a:p>
            <a:r>
              <a:rPr lang="en-US" dirty="0"/>
              <a:t>Security: Can deploy using secure services in the cloud or on a local network behind a firewall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0C5053-EBF7-AC4F-B1A8-28DCCEAB7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71" y="1417638"/>
            <a:ext cx="8097058" cy="151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5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analysis pipeline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422" r="-2617"/>
          <a:stretch/>
        </p:blipFill>
        <p:spPr>
          <a:xfrm>
            <a:off x="0" y="1476696"/>
            <a:ext cx="9288582" cy="5217188"/>
          </a:xfrm>
        </p:spPr>
      </p:pic>
      <p:sp>
        <p:nvSpPr>
          <p:cNvPr id="7" name="Rectangle 6"/>
          <p:cNvSpPr/>
          <p:nvPr/>
        </p:nvSpPr>
        <p:spPr>
          <a:xfrm>
            <a:off x="1270149" y="2647422"/>
            <a:ext cx="1291678" cy="111923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44498" y="3510105"/>
            <a:ext cx="1035047" cy="1354262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75257"/>
            <a:ext cx="4332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/>
                <a:cs typeface="Arial"/>
              </a:rPr>
              <a:t>Blankenberg</a:t>
            </a:r>
            <a:r>
              <a:rPr lang="en-US" sz="1200" dirty="0">
                <a:latin typeface="Arial"/>
                <a:cs typeface="Arial"/>
              </a:rPr>
              <a:t>, Galaxy Team</a:t>
            </a:r>
          </a:p>
        </p:txBody>
      </p:sp>
    </p:spTree>
    <p:extLst>
      <p:ext uri="{BB962C8B-B14F-4D97-AF65-F5344CB8AC3E}">
        <p14:creationId xmlns:p14="http://schemas.microsoft.com/office/powerpoint/2010/main" val="2602759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experiments: </a:t>
            </a:r>
            <a:br>
              <a:rPr lang="en-US" dirty="0"/>
            </a:br>
            <a:r>
              <a:rPr lang="en-US" dirty="0"/>
              <a:t>cassava mosaic disease</a:t>
            </a:r>
          </a:p>
        </p:txBody>
      </p:sp>
      <p:pic>
        <p:nvPicPr>
          <p:cNvPr id="4" name="Picture 14" descr="NSF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22" y="228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63273"/>
          <a:stretch/>
        </p:blipFill>
        <p:spPr>
          <a:xfrm>
            <a:off x="3143082" y="1413983"/>
            <a:ext cx="2890237" cy="55085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03419"/>
            <a:ext cx="3143082" cy="20351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8800" b="56427"/>
          <a:stretch/>
        </p:blipFill>
        <p:spPr>
          <a:xfrm>
            <a:off x="6033319" y="1880013"/>
            <a:ext cx="3110681" cy="22044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424589"/>
            <a:ext cx="4332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/>
                <a:cs typeface="Arial"/>
              </a:rPr>
              <a:t>Cmumbe</a:t>
            </a:r>
            <a:r>
              <a:rPr lang="en-US" sz="1200" dirty="0">
                <a:latin typeface="Arial"/>
                <a:cs typeface="Arial"/>
              </a:rPr>
              <a:t> (</a:t>
            </a:r>
            <a:r>
              <a:rPr lang="en-US" sz="1200" dirty="0" err="1">
                <a:latin typeface="Arial"/>
                <a:cs typeface="Arial"/>
              </a:rPr>
              <a:t>wikimedia</a:t>
            </a:r>
            <a:r>
              <a:rPr lang="en-US" sz="1200" dirty="0">
                <a:latin typeface="Arial"/>
                <a:cs typeface="Arial"/>
              </a:rPr>
              <a:t>), </a:t>
            </a:r>
            <a:r>
              <a:rPr lang="en-US" sz="1200" dirty="0" err="1">
                <a:latin typeface="Arial"/>
                <a:cs typeface="Arial"/>
              </a:rPr>
              <a:t>peartreekitchen.com</a:t>
            </a:r>
            <a:r>
              <a:rPr lang="en-US" sz="1200" dirty="0">
                <a:latin typeface="Arial"/>
                <a:cs typeface="Arial"/>
              </a:rPr>
              <a:t>, </a:t>
            </a:r>
          </a:p>
          <a:p>
            <a:r>
              <a:rPr lang="en-US" sz="1200" dirty="0">
                <a:latin typeface="Arial"/>
                <a:cs typeface="Arial"/>
              </a:rPr>
              <a:t>https://</a:t>
            </a:r>
            <a:r>
              <a:rPr lang="en-US" sz="1200" dirty="0" err="1">
                <a:latin typeface="Arial"/>
                <a:cs typeface="Arial"/>
              </a:rPr>
              <a:t>www.ohhowcivilized.com</a:t>
            </a:r>
            <a:r>
              <a:rPr lang="en-US" sz="1200" dirty="0">
                <a:latin typeface="Arial"/>
                <a:cs typeface="Arial"/>
              </a:rPr>
              <a:t>/bubble-tea/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t="30139" b="7377"/>
          <a:stretch/>
        </p:blipFill>
        <p:spPr>
          <a:xfrm>
            <a:off x="6033319" y="3941174"/>
            <a:ext cx="3179545" cy="29813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880013"/>
            <a:ext cx="3143082" cy="212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3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experiments: </a:t>
            </a:r>
            <a:br>
              <a:rPr lang="en-US" dirty="0"/>
            </a:br>
            <a:r>
              <a:rPr lang="en-US" dirty="0"/>
              <a:t>cassava mosaic disease</a:t>
            </a:r>
          </a:p>
        </p:txBody>
      </p:sp>
      <p:pic>
        <p:nvPicPr>
          <p:cNvPr id="4" name="Picture 14" descr="NSF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688" y="228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63273"/>
          <a:stretch/>
        </p:blipFill>
        <p:spPr>
          <a:xfrm>
            <a:off x="3143082" y="1413983"/>
            <a:ext cx="2890237" cy="550858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354" r="-241"/>
          <a:stretch/>
        </p:blipFill>
        <p:spPr>
          <a:xfrm>
            <a:off x="0" y="3544295"/>
            <a:ext cx="3352978" cy="3356753"/>
          </a:xfrm>
        </p:spPr>
      </p:pic>
    </p:spTree>
    <p:extLst>
      <p:ext uri="{BB962C8B-B14F-4D97-AF65-F5344CB8AC3E}">
        <p14:creationId xmlns:p14="http://schemas.microsoft.com/office/powerpoint/2010/main" val="2914975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experiments: </a:t>
            </a:r>
            <a:br>
              <a:rPr lang="en-US" dirty="0"/>
            </a:br>
            <a:r>
              <a:rPr lang="en-US" dirty="0"/>
              <a:t>cassava mosaic disease</a:t>
            </a:r>
          </a:p>
        </p:txBody>
      </p:sp>
      <p:pic>
        <p:nvPicPr>
          <p:cNvPr id="4" name="Picture 14" descr="NSF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688" y="228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63273"/>
          <a:stretch/>
        </p:blipFill>
        <p:spPr>
          <a:xfrm>
            <a:off x="3143082" y="1413983"/>
            <a:ext cx="2890237" cy="5508589"/>
          </a:xfrm>
          <a:prstGeom prst="rect">
            <a:avLst/>
          </a:prstGeom>
        </p:spPr>
      </p:pic>
      <p:pic>
        <p:nvPicPr>
          <p:cNvPr id="6" name="Picture 5" descr="CMD Feb 20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19" y="1735635"/>
            <a:ext cx="3110681" cy="23234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11280" y="6591519"/>
            <a:ext cx="4332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S. Duffy</a:t>
            </a: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6"/>
          <a:srcRect l="354" r="-241"/>
          <a:stretch/>
        </p:blipFill>
        <p:spPr>
          <a:xfrm>
            <a:off x="0" y="3544295"/>
            <a:ext cx="3352978" cy="335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37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NGS: Next Generation Sequencing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5171" y="1281566"/>
            <a:ext cx="8358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Many technologies have worked, continual improvements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96B1B1-991F-A240-846C-A49E9BDD9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71" y="1743231"/>
            <a:ext cx="8131629" cy="50078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E21D7B-DFF7-1C4F-B383-930A23A2C203}"/>
              </a:ext>
            </a:extLst>
          </p:cNvPr>
          <p:cNvSpPr txBox="1"/>
          <p:nvPr/>
        </p:nvSpPr>
        <p:spPr>
          <a:xfrm>
            <a:off x="5867397" y="6581001"/>
            <a:ext cx="383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Schadt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 Human Molecular Genetics, 2010</a:t>
            </a:r>
          </a:p>
        </p:txBody>
      </p:sp>
    </p:spTree>
    <p:extLst>
      <p:ext uri="{BB962C8B-B14F-4D97-AF65-F5344CB8AC3E}">
        <p14:creationId xmlns:p14="http://schemas.microsoft.com/office/powerpoint/2010/main" val="530708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experiments: </a:t>
            </a:r>
            <a:br>
              <a:rPr lang="en-US" dirty="0"/>
            </a:br>
            <a:r>
              <a:rPr lang="en-US" dirty="0"/>
              <a:t>cassava mosaic disease</a:t>
            </a:r>
          </a:p>
        </p:txBody>
      </p:sp>
      <p:pic>
        <p:nvPicPr>
          <p:cNvPr id="4" name="Picture 14" descr="NSF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688" y="228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63273"/>
          <a:stretch/>
        </p:blipFill>
        <p:spPr>
          <a:xfrm>
            <a:off x="3143082" y="1413983"/>
            <a:ext cx="2890237" cy="5508589"/>
          </a:xfrm>
          <a:prstGeom prst="rect">
            <a:avLst/>
          </a:prstGeom>
        </p:spPr>
      </p:pic>
      <p:pic>
        <p:nvPicPr>
          <p:cNvPr id="6" name="Picture 5" descr="CMD Feb 20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19" y="1735635"/>
            <a:ext cx="3110681" cy="23234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11280" y="6591519"/>
            <a:ext cx="4332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S. Duffy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64636" y="4563034"/>
            <a:ext cx="2600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Understand evolution in CMD-causing viruses</a:t>
            </a:r>
          </a:p>
          <a:p>
            <a:pPr algn="ctr"/>
            <a:endParaRPr lang="en-US" sz="2400" dirty="0">
              <a:latin typeface="Arial"/>
              <a:cs typeface="Arial"/>
            </a:endParaRPr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6"/>
          <a:srcRect l="354" r="-241"/>
          <a:stretch/>
        </p:blipFill>
        <p:spPr>
          <a:xfrm>
            <a:off x="0" y="3544295"/>
            <a:ext cx="3352978" cy="335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33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CMD caused by small DNA viruses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8895" r="23839"/>
          <a:stretch/>
        </p:blipFill>
        <p:spPr>
          <a:xfrm>
            <a:off x="3209370" y="4003409"/>
            <a:ext cx="5726436" cy="2827831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r="23839" b="60503"/>
          <a:stretch/>
        </p:blipFill>
        <p:spPr>
          <a:xfrm>
            <a:off x="3209370" y="1286248"/>
            <a:ext cx="5726436" cy="27171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42785" y="3376614"/>
            <a:ext cx="1609484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NSP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88504" y="5684025"/>
            <a:ext cx="1609484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NSP</a:t>
            </a:r>
          </a:p>
        </p:txBody>
      </p:sp>
      <p:sp>
        <p:nvSpPr>
          <p:cNvPr id="9" name="Rectangle 8"/>
          <p:cNvSpPr/>
          <p:nvPr/>
        </p:nvSpPr>
        <p:spPr>
          <a:xfrm>
            <a:off x="8735954" y="3136427"/>
            <a:ext cx="654629" cy="246221"/>
          </a:xfrm>
          <a:prstGeom prst="rect">
            <a:avLst/>
          </a:prstGeom>
          <a:solidFill>
            <a:schemeClr val="bg1"/>
          </a:solidFill>
          <a:ln w="762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866826" y="5290559"/>
            <a:ext cx="654629" cy="246221"/>
          </a:xfrm>
          <a:prstGeom prst="rect">
            <a:avLst/>
          </a:prstGeom>
          <a:solidFill>
            <a:schemeClr val="bg1"/>
          </a:solidFill>
          <a:ln w="762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5280" y="2176286"/>
            <a:ext cx="344447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  <a:latin typeface="Arial"/>
                <a:cs typeface="Arial"/>
              </a:rPr>
              <a:t>ACMV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African </a:t>
            </a:r>
          </a:p>
          <a:p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cassava mosaic virus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5280" y="4483697"/>
            <a:ext cx="3444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/>
                <a:cs typeface="Arial"/>
              </a:rPr>
              <a:t>EACMCV </a:t>
            </a:r>
          </a:p>
          <a:p>
            <a:r>
              <a:rPr lang="en-US" sz="2400" dirty="0">
                <a:solidFill>
                  <a:srgbClr val="800000"/>
                </a:solidFill>
                <a:latin typeface="Arial"/>
                <a:cs typeface="Arial"/>
              </a:rPr>
              <a:t>East African </a:t>
            </a:r>
          </a:p>
          <a:p>
            <a:r>
              <a:rPr lang="en-US" sz="2400" dirty="0">
                <a:solidFill>
                  <a:srgbClr val="800000"/>
                </a:solidFill>
                <a:latin typeface="Arial"/>
                <a:cs typeface="Arial"/>
              </a:rPr>
              <a:t>cassava mosaic Cameroon virus</a:t>
            </a:r>
          </a:p>
        </p:txBody>
      </p:sp>
    </p:spTree>
    <p:extLst>
      <p:ext uri="{BB962C8B-B14F-4D97-AF65-F5344CB8AC3E}">
        <p14:creationId xmlns:p14="http://schemas.microsoft.com/office/powerpoint/2010/main" val="55693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Your data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Each of the libraries of sequences come from a plant infected by one of these viruses (</a:t>
            </a:r>
            <a:r>
              <a:rPr lang="en-US" dirty="0">
                <a:solidFill>
                  <a:srgbClr val="000090"/>
                </a:solidFill>
              </a:rPr>
              <a:t>ACMV</a:t>
            </a:r>
            <a:r>
              <a:rPr lang="en-US" dirty="0"/>
              <a:t> or </a:t>
            </a:r>
            <a:r>
              <a:rPr lang="en-US" dirty="0">
                <a:solidFill>
                  <a:srgbClr val="800000"/>
                </a:solidFill>
              </a:rPr>
              <a:t>EACMCV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/>
              <a:t>You need to determine </a:t>
            </a:r>
            <a:r>
              <a:rPr lang="en-US" b="1" dirty="0"/>
              <a:t>which virus </a:t>
            </a:r>
            <a:r>
              <a:rPr lang="en-US" dirty="0"/>
              <a:t>(1 </a:t>
            </a:r>
            <a:r>
              <a:rPr lang="en-US" dirty="0" err="1"/>
              <a:t>pt</a:t>
            </a:r>
            <a:r>
              <a:rPr lang="en-US" dirty="0"/>
              <a:t>) </a:t>
            </a:r>
          </a:p>
          <a:p>
            <a:r>
              <a:rPr lang="en-US" dirty="0"/>
              <a:t>+ the </a:t>
            </a:r>
            <a:r>
              <a:rPr lang="en-US" b="1" dirty="0"/>
              <a:t>most frequent sequence variant </a:t>
            </a:r>
            <a:r>
              <a:rPr lang="en-US" dirty="0"/>
              <a:t>that arose during infection of that plant (2 </a:t>
            </a:r>
            <a:r>
              <a:rPr lang="en-US" dirty="0" err="1"/>
              <a:t>pts</a:t>
            </a:r>
            <a:r>
              <a:rPr lang="en-US" dirty="0"/>
              <a:t>)</a:t>
            </a:r>
          </a:p>
          <a:p>
            <a:r>
              <a:rPr lang="en-US" dirty="0"/>
              <a:t>+ the </a:t>
            </a:r>
            <a:r>
              <a:rPr lang="en-US" b="1" dirty="0"/>
              <a:t>frequency of that variant </a:t>
            </a:r>
            <a:r>
              <a:rPr lang="en-US" dirty="0"/>
              <a:t>in your library (2 </a:t>
            </a:r>
            <a:r>
              <a:rPr lang="en-US" dirty="0" err="1"/>
              <a:t>pts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84641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0C1173-889A-AB4E-9430-82506E0C1C1D}"/>
              </a:ext>
            </a:extLst>
          </p:cNvPr>
          <p:cNvSpPr txBox="1"/>
          <p:nvPr/>
        </p:nvSpPr>
        <p:spPr>
          <a:xfrm>
            <a:off x="1707456" y="2632612"/>
            <a:ext cx="2173567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Align reads to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reference genomes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3CD419-67D9-6E46-B52B-2E91C53458BA}"/>
              </a:ext>
            </a:extLst>
          </p:cNvPr>
          <p:cNvSpPr txBox="1"/>
          <p:nvPr/>
        </p:nvSpPr>
        <p:spPr>
          <a:xfrm>
            <a:off x="4353229" y="2740232"/>
            <a:ext cx="145424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Call variants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CD9D0B-91D8-4B4D-B63B-86A2965B8368}"/>
              </a:ext>
            </a:extLst>
          </p:cNvPr>
          <p:cNvSpPr txBox="1"/>
          <p:nvPr/>
        </p:nvSpPr>
        <p:spPr>
          <a:xfrm>
            <a:off x="6510216" y="2666195"/>
            <a:ext cx="2193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Analyze differences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diversity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D2B1E2-B45B-E64A-9E1A-9A5CE0A47EED}"/>
              </a:ext>
            </a:extLst>
          </p:cNvPr>
          <p:cNvCxnSpPr>
            <a:cxnSpLocks/>
          </p:cNvCxnSpPr>
          <p:nvPr/>
        </p:nvCxnSpPr>
        <p:spPr>
          <a:xfrm>
            <a:off x="3756707" y="2924898"/>
            <a:ext cx="50388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4DA3491-5EC9-1C4F-BEEB-D75B2DC60FE0}"/>
              </a:ext>
            </a:extLst>
          </p:cNvPr>
          <p:cNvCxnSpPr>
            <a:cxnSpLocks/>
          </p:cNvCxnSpPr>
          <p:nvPr/>
        </p:nvCxnSpPr>
        <p:spPr>
          <a:xfrm>
            <a:off x="5819564" y="2924898"/>
            <a:ext cx="50388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0475EA4-AD69-E244-862D-B73169E77401}"/>
              </a:ext>
            </a:extLst>
          </p:cNvPr>
          <p:cNvSpPr txBox="1"/>
          <p:nvPr/>
        </p:nvSpPr>
        <p:spPr>
          <a:xfrm>
            <a:off x="81653" y="2632612"/>
            <a:ext cx="113787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Trim raw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314FB4-3B66-0543-9E53-A68FF21B5CD3}"/>
              </a:ext>
            </a:extLst>
          </p:cNvPr>
          <p:cNvCxnSpPr>
            <a:cxnSpLocks/>
          </p:cNvCxnSpPr>
          <p:nvPr/>
        </p:nvCxnSpPr>
        <p:spPr>
          <a:xfrm>
            <a:off x="1316151" y="2924898"/>
            <a:ext cx="50388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This is one part of the analysis pipeline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/>
          <a:srcRect l="9167" t="10967" r="58444" b="64039"/>
          <a:stretch/>
        </p:blipFill>
        <p:spPr>
          <a:xfrm>
            <a:off x="0" y="3749664"/>
            <a:ext cx="1756390" cy="1437556"/>
          </a:xfrm>
          <a:prstGeom prst="rect">
            <a:avLst/>
          </a:prstGeom>
        </p:spPr>
      </p:pic>
      <p:pic>
        <p:nvPicPr>
          <p:cNvPr id="12" name="Picture 11" descr="Screen Shot 2013-10-28 at 6.48.47 PM.png">
            <a:extLst>
              <a:ext uri="{FF2B5EF4-FFF2-40B4-BE49-F238E27FC236}">
                <a16:creationId xmlns:a16="http://schemas.microsoft.com/office/drawing/2014/main" id="{D2BEC43E-6CFB-B143-ACA2-541F319D39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92" r="80406" b="17076"/>
          <a:stretch/>
        </p:blipFill>
        <p:spPr>
          <a:xfrm>
            <a:off x="1963105" y="3419820"/>
            <a:ext cx="4780248" cy="32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24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0C1173-889A-AB4E-9430-82506E0C1C1D}"/>
              </a:ext>
            </a:extLst>
          </p:cNvPr>
          <p:cNvSpPr txBox="1"/>
          <p:nvPr/>
        </p:nvSpPr>
        <p:spPr>
          <a:xfrm>
            <a:off x="1707456" y="2632612"/>
            <a:ext cx="2173567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 reads to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genomes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3CD419-67D9-6E46-B52B-2E91C53458BA}"/>
              </a:ext>
            </a:extLst>
          </p:cNvPr>
          <p:cNvSpPr txBox="1"/>
          <p:nvPr/>
        </p:nvSpPr>
        <p:spPr>
          <a:xfrm>
            <a:off x="4353229" y="2740232"/>
            <a:ext cx="145424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Call variants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CD9D0B-91D8-4B4D-B63B-86A2965B8368}"/>
              </a:ext>
            </a:extLst>
          </p:cNvPr>
          <p:cNvSpPr txBox="1"/>
          <p:nvPr/>
        </p:nvSpPr>
        <p:spPr>
          <a:xfrm>
            <a:off x="6510216" y="2666195"/>
            <a:ext cx="2193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Analyze differences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diversity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D2B1E2-B45B-E64A-9E1A-9A5CE0A47EED}"/>
              </a:ext>
            </a:extLst>
          </p:cNvPr>
          <p:cNvCxnSpPr>
            <a:cxnSpLocks/>
          </p:cNvCxnSpPr>
          <p:nvPr/>
        </p:nvCxnSpPr>
        <p:spPr>
          <a:xfrm>
            <a:off x="3756707" y="2924898"/>
            <a:ext cx="50388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4DA3491-5EC9-1C4F-BEEB-D75B2DC60FE0}"/>
              </a:ext>
            </a:extLst>
          </p:cNvPr>
          <p:cNvCxnSpPr>
            <a:cxnSpLocks/>
          </p:cNvCxnSpPr>
          <p:nvPr/>
        </p:nvCxnSpPr>
        <p:spPr>
          <a:xfrm>
            <a:off x="5819564" y="2924898"/>
            <a:ext cx="50388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0475EA4-AD69-E244-862D-B73169E77401}"/>
              </a:ext>
            </a:extLst>
          </p:cNvPr>
          <p:cNvSpPr txBox="1"/>
          <p:nvPr/>
        </p:nvSpPr>
        <p:spPr>
          <a:xfrm>
            <a:off x="109417" y="2632612"/>
            <a:ext cx="108234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Trim raw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reads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314FB4-3B66-0543-9E53-A68FF21B5CD3}"/>
              </a:ext>
            </a:extLst>
          </p:cNvPr>
          <p:cNvCxnSpPr>
            <a:cxnSpLocks/>
          </p:cNvCxnSpPr>
          <p:nvPr/>
        </p:nvCxnSpPr>
        <p:spPr>
          <a:xfrm>
            <a:off x="1316151" y="2924898"/>
            <a:ext cx="50388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This is one part of the analysis pipeline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/>
          <a:srcRect l="9167" t="10967" r="58444" b="64039"/>
          <a:stretch/>
        </p:blipFill>
        <p:spPr>
          <a:xfrm>
            <a:off x="0" y="3749664"/>
            <a:ext cx="1756390" cy="1437556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3"/>
          <a:srcRect l="53902" t="56938" r="4791" b="22395"/>
          <a:stretch/>
        </p:blipFill>
        <p:spPr>
          <a:xfrm>
            <a:off x="1578288" y="3832433"/>
            <a:ext cx="2228432" cy="11825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3FE783-A593-AA43-938B-C06E8743FCBA}"/>
              </a:ext>
            </a:extLst>
          </p:cNvPr>
          <p:cNvSpPr txBox="1"/>
          <p:nvPr/>
        </p:nvSpPr>
        <p:spPr>
          <a:xfrm>
            <a:off x="2266505" y="5219742"/>
            <a:ext cx="115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BAM files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EAE4ED-B61E-ED4F-B8F3-EBB68AF03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559" y="3452592"/>
            <a:ext cx="4593771" cy="337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50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0C1173-889A-AB4E-9430-82506E0C1C1D}"/>
              </a:ext>
            </a:extLst>
          </p:cNvPr>
          <p:cNvSpPr txBox="1"/>
          <p:nvPr/>
        </p:nvSpPr>
        <p:spPr>
          <a:xfrm>
            <a:off x="1707456" y="2632612"/>
            <a:ext cx="2173567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 reads to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genomes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3CD419-67D9-6E46-B52B-2E91C53458BA}"/>
              </a:ext>
            </a:extLst>
          </p:cNvPr>
          <p:cNvSpPr txBox="1"/>
          <p:nvPr/>
        </p:nvSpPr>
        <p:spPr>
          <a:xfrm>
            <a:off x="4353229" y="2740232"/>
            <a:ext cx="145424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Call variants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CD9D0B-91D8-4B4D-B63B-86A2965B8368}"/>
              </a:ext>
            </a:extLst>
          </p:cNvPr>
          <p:cNvSpPr txBox="1"/>
          <p:nvPr/>
        </p:nvSpPr>
        <p:spPr>
          <a:xfrm>
            <a:off x="6510216" y="2666195"/>
            <a:ext cx="2193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Analyze differences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diversity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D2B1E2-B45B-E64A-9E1A-9A5CE0A47EED}"/>
              </a:ext>
            </a:extLst>
          </p:cNvPr>
          <p:cNvCxnSpPr>
            <a:cxnSpLocks/>
          </p:cNvCxnSpPr>
          <p:nvPr/>
        </p:nvCxnSpPr>
        <p:spPr>
          <a:xfrm>
            <a:off x="3756707" y="2924898"/>
            <a:ext cx="50388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4DA3491-5EC9-1C4F-BEEB-D75B2DC60FE0}"/>
              </a:ext>
            </a:extLst>
          </p:cNvPr>
          <p:cNvCxnSpPr>
            <a:cxnSpLocks/>
          </p:cNvCxnSpPr>
          <p:nvPr/>
        </p:nvCxnSpPr>
        <p:spPr>
          <a:xfrm>
            <a:off x="5819564" y="2924898"/>
            <a:ext cx="50388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0475EA4-AD69-E244-862D-B73169E77401}"/>
              </a:ext>
            </a:extLst>
          </p:cNvPr>
          <p:cNvSpPr txBox="1"/>
          <p:nvPr/>
        </p:nvSpPr>
        <p:spPr>
          <a:xfrm>
            <a:off x="109417" y="2632612"/>
            <a:ext cx="108234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Trim raw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reads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314FB4-3B66-0543-9E53-A68FF21B5CD3}"/>
              </a:ext>
            </a:extLst>
          </p:cNvPr>
          <p:cNvCxnSpPr>
            <a:cxnSpLocks/>
          </p:cNvCxnSpPr>
          <p:nvPr/>
        </p:nvCxnSpPr>
        <p:spPr>
          <a:xfrm>
            <a:off x="1316151" y="2924898"/>
            <a:ext cx="50388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This is one part of the analysis pipeline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/>
          <a:srcRect l="9167" t="10967" r="58444" b="64039"/>
          <a:stretch/>
        </p:blipFill>
        <p:spPr>
          <a:xfrm>
            <a:off x="0" y="3749664"/>
            <a:ext cx="1756390" cy="1437556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3"/>
          <a:srcRect l="53902" t="56938" r="4791" b="22395"/>
          <a:stretch/>
        </p:blipFill>
        <p:spPr>
          <a:xfrm>
            <a:off x="1578288" y="3832433"/>
            <a:ext cx="2228432" cy="11825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3FE783-A593-AA43-938B-C06E8743FCBA}"/>
              </a:ext>
            </a:extLst>
          </p:cNvPr>
          <p:cNvSpPr txBox="1"/>
          <p:nvPr/>
        </p:nvSpPr>
        <p:spPr>
          <a:xfrm>
            <a:off x="2266505" y="5219742"/>
            <a:ext cx="115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BAM files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6151" y="5746837"/>
            <a:ext cx="3056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Which virus: </a:t>
            </a:r>
            <a:r>
              <a:rPr lang="en-US" sz="2400" b="1" dirty="0" err="1">
                <a:latin typeface="Arial"/>
                <a:cs typeface="Arial"/>
              </a:rPr>
              <a:t>samtools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idxstats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7" name="Picture 6" descr="Screen Shot 2019-11-04 at 4.11.10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1"/>
          <a:stretch/>
        </p:blipFill>
        <p:spPr>
          <a:xfrm>
            <a:off x="4373121" y="1237237"/>
            <a:ext cx="4770879" cy="474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1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E3B2396-6AAA-3746-9D1E-6278CBFB8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272" y="3356132"/>
            <a:ext cx="4434527" cy="35018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C1173-889A-AB4E-9430-82506E0C1C1D}"/>
              </a:ext>
            </a:extLst>
          </p:cNvPr>
          <p:cNvSpPr txBox="1"/>
          <p:nvPr/>
        </p:nvSpPr>
        <p:spPr>
          <a:xfrm>
            <a:off x="1707456" y="2632612"/>
            <a:ext cx="2173567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Align reads to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reference genomes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3CD419-67D9-6E46-B52B-2E91C53458BA}"/>
              </a:ext>
            </a:extLst>
          </p:cNvPr>
          <p:cNvSpPr txBox="1"/>
          <p:nvPr/>
        </p:nvSpPr>
        <p:spPr>
          <a:xfrm>
            <a:off x="4353229" y="2740232"/>
            <a:ext cx="145424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variants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CD9D0B-91D8-4B4D-B63B-86A2965B8368}"/>
              </a:ext>
            </a:extLst>
          </p:cNvPr>
          <p:cNvSpPr txBox="1"/>
          <p:nvPr/>
        </p:nvSpPr>
        <p:spPr>
          <a:xfrm>
            <a:off x="6510216" y="2666195"/>
            <a:ext cx="2193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Analyze differences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diversity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D2B1E2-B45B-E64A-9E1A-9A5CE0A47EED}"/>
              </a:ext>
            </a:extLst>
          </p:cNvPr>
          <p:cNvCxnSpPr>
            <a:cxnSpLocks/>
          </p:cNvCxnSpPr>
          <p:nvPr/>
        </p:nvCxnSpPr>
        <p:spPr>
          <a:xfrm>
            <a:off x="3756707" y="2924898"/>
            <a:ext cx="50388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4DA3491-5EC9-1C4F-BEEB-D75B2DC60FE0}"/>
              </a:ext>
            </a:extLst>
          </p:cNvPr>
          <p:cNvCxnSpPr>
            <a:cxnSpLocks/>
          </p:cNvCxnSpPr>
          <p:nvPr/>
        </p:nvCxnSpPr>
        <p:spPr>
          <a:xfrm>
            <a:off x="5819564" y="2924898"/>
            <a:ext cx="50388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0475EA4-AD69-E244-862D-B73169E77401}"/>
              </a:ext>
            </a:extLst>
          </p:cNvPr>
          <p:cNvSpPr txBox="1"/>
          <p:nvPr/>
        </p:nvSpPr>
        <p:spPr>
          <a:xfrm>
            <a:off x="109417" y="2632612"/>
            <a:ext cx="108234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Trim raw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reads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314FB4-3B66-0543-9E53-A68FF21B5CD3}"/>
              </a:ext>
            </a:extLst>
          </p:cNvPr>
          <p:cNvCxnSpPr>
            <a:cxnSpLocks/>
          </p:cNvCxnSpPr>
          <p:nvPr/>
        </p:nvCxnSpPr>
        <p:spPr>
          <a:xfrm>
            <a:off x="1316151" y="2924898"/>
            <a:ext cx="50388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This is one part of the analysis pipeline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4"/>
          <a:srcRect l="9167" t="10967" r="58444" b="64039"/>
          <a:stretch/>
        </p:blipFill>
        <p:spPr>
          <a:xfrm>
            <a:off x="0" y="3749664"/>
            <a:ext cx="1756390" cy="1437556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4"/>
          <a:srcRect l="53902" t="56938" r="4791" b="22395"/>
          <a:stretch/>
        </p:blipFill>
        <p:spPr>
          <a:xfrm>
            <a:off x="1578288" y="3832433"/>
            <a:ext cx="2228432" cy="11825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3FE783-A593-AA43-938B-C06E8743FCBA}"/>
              </a:ext>
            </a:extLst>
          </p:cNvPr>
          <p:cNvSpPr txBox="1"/>
          <p:nvPr/>
        </p:nvSpPr>
        <p:spPr>
          <a:xfrm>
            <a:off x="2266505" y="5219742"/>
            <a:ext cx="115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BAM files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04417" y="1496297"/>
            <a:ext cx="2319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Import the reference sequence for the correct virus</a:t>
            </a:r>
          </a:p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.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fasta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file</a:t>
            </a:r>
          </a:p>
        </p:txBody>
      </p:sp>
      <p:sp>
        <p:nvSpPr>
          <p:cNvPr id="9" name="Rectangle 8"/>
          <p:cNvSpPr/>
          <p:nvPr/>
        </p:nvSpPr>
        <p:spPr>
          <a:xfrm>
            <a:off x="4328037" y="4191001"/>
            <a:ext cx="1491527" cy="195942"/>
          </a:xfrm>
          <a:prstGeom prst="rect">
            <a:avLst/>
          </a:prstGeom>
          <a:noFill/>
          <a:ln w="5715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88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0C1173-889A-AB4E-9430-82506E0C1C1D}"/>
              </a:ext>
            </a:extLst>
          </p:cNvPr>
          <p:cNvSpPr txBox="1"/>
          <p:nvPr/>
        </p:nvSpPr>
        <p:spPr>
          <a:xfrm>
            <a:off x="1707456" y="2632612"/>
            <a:ext cx="2173567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Align reads to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reference genomes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3CD419-67D9-6E46-B52B-2E91C53458BA}"/>
              </a:ext>
            </a:extLst>
          </p:cNvPr>
          <p:cNvSpPr txBox="1"/>
          <p:nvPr/>
        </p:nvSpPr>
        <p:spPr>
          <a:xfrm>
            <a:off x="4353229" y="2740232"/>
            <a:ext cx="145424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variants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CD9D0B-91D8-4B4D-B63B-86A2965B8368}"/>
              </a:ext>
            </a:extLst>
          </p:cNvPr>
          <p:cNvSpPr txBox="1"/>
          <p:nvPr/>
        </p:nvSpPr>
        <p:spPr>
          <a:xfrm>
            <a:off x="6510216" y="2666195"/>
            <a:ext cx="2193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Analyze differences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diversity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D2B1E2-B45B-E64A-9E1A-9A5CE0A47EED}"/>
              </a:ext>
            </a:extLst>
          </p:cNvPr>
          <p:cNvCxnSpPr>
            <a:cxnSpLocks/>
          </p:cNvCxnSpPr>
          <p:nvPr/>
        </p:nvCxnSpPr>
        <p:spPr>
          <a:xfrm>
            <a:off x="3756707" y="2924898"/>
            <a:ext cx="50388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4DA3491-5EC9-1C4F-BEEB-D75B2DC60FE0}"/>
              </a:ext>
            </a:extLst>
          </p:cNvPr>
          <p:cNvCxnSpPr>
            <a:cxnSpLocks/>
          </p:cNvCxnSpPr>
          <p:nvPr/>
        </p:nvCxnSpPr>
        <p:spPr>
          <a:xfrm>
            <a:off x="5819564" y="2924898"/>
            <a:ext cx="50388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0475EA4-AD69-E244-862D-B73169E77401}"/>
              </a:ext>
            </a:extLst>
          </p:cNvPr>
          <p:cNvSpPr txBox="1"/>
          <p:nvPr/>
        </p:nvSpPr>
        <p:spPr>
          <a:xfrm>
            <a:off x="109417" y="2632612"/>
            <a:ext cx="108234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Trim raw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reads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314FB4-3B66-0543-9E53-A68FF21B5CD3}"/>
              </a:ext>
            </a:extLst>
          </p:cNvPr>
          <p:cNvCxnSpPr>
            <a:cxnSpLocks/>
          </p:cNvCxnSpPr>
          <p:nvPr/>
        </p:nvCxnSpPr>
        <p:spPr>
          <a:xfrm>
            <a:off x="1316151" y="2924898"/>
            <a:ext cx="50388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This is one part of the analysis pipeline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/>
          <a:srcRect l="9167" t="10967" r="58444" b="64039"/>
          <a:stretch/>
        </p:blipFill>
        <p:spPr>
          <a:xfrm>
            <a:off x="0" y="3749664"/>
            <a:ext cx="1756390" cy="1437556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3"/>
          <a:srcRect l="53902" t="56938" r="4791" b="22395"/>
          <a:stretch/>
        </p:blipFill>
        <p:spPr>
          <a:xfrm>
            <a:off x="1578288" y="3832433"/>
            <a:ext cx="2228432" cy="11825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3FE783-A593-AA43-938B-C06E8743FCBA}"/>
              </a:ext>
            </a:extLst>
          </p:cNvPr>
          <p:cNvSpPr txBox="1"/>
          <p:nvPr/>
        </p:nvSpPr>
        <p:spPr>
          <a:xfrm>
            <a:off x="2266505" y="5219742"/>
            <a:ext cx="115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BAM files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04417" y="1496297"/>
            <a:ext cx="2319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Import the reference sequence for the correct virus</a:t>
            </a:r>
          </a:p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.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fasta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file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23D1ED-7D36-2A44-99FE-C3E5E68B5E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99" r="18214" b="40842"/>
          <a:stretch/>
        </p:blipFill>
        <p:spPr>
          <a:xfrm>
            <a:off x="3881022" y="3468837"/>
            <a:ext cx="5262977" cy="323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32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0C1173-889A-AB4E-9430-82506E0C1C1D}"/>
              </a:ext>
            </a:extLst>
          </p:cNvPr>
          <p:cNvSpPr txBox="1"/>
          <p:nvPr/>
        </p:nvSpPr>
        <p:spPr>
          <a:xfrm>
            <a:off x="1707456" y="2632612"/>
            <a:ext cx="2173567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Align reads to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reference genomes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3CD419-67D9-6E46-B52B-2E91C53458BA}"/>
              </a:ext>
            </a:extLst>
          </p:cNvPr>
          <p:cNvSpPr txBox="1"/>
          <p:nvPr/>
        </p:nvSpPr>
        <p:spPr>
          <a:xfrm>
            <a:off x="4353229" y="2740232"/>
            <a:ext cx="145424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variants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CD9D0B-91D8-4B4D-B63B-86A2965B8368}"/>
              </a:ext>
            </a:extLst>
          </p:cNvPr>
          <p:cNvSpPr txBox="1"/>
          <p:nvPr/>
        </p:nvSpPr>
        <p:spPr>
          <a:xfrm>
            <a:off x="6510216" y="2666195"/>
            <a:ext cx="2193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Analyze differences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diversity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D2B1E2-B45B-E64A-9E1A-9A5CE0A47EED}"/>
              </a:ext>
            </a:extLst>
          </p:cNvPr>
          <p:cNvCxnSpPr>
            <a:cxnSpLocks/>
          </p:cNvCxnSpPr>
          <p:nvPr/>
        </p:nvCxnSpPr>
        <p:spPr>
          <a:xfrm>
            <a:off x="3756707" y="2924898"/>
            <a:ext cx="50388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4DA3491-5EC9-1C4F-BEEB-D75B2DC60FE0}"/>
              </a:ext>
            </a:extLst>
          </p:cNvPr>
          <p:cNvCxnSpPr>
            <a:cxnSpLocks/>
          </p:cNvCxnSpPr>
          <p:nvPr/>
        </p:nvCxnSpPr>
        <p:spPr>
          <a:xfrm>
            <a:off x="5819564" y="2924898"/>
            <a:ext cx="50388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0475EA4-AD69-E244-862D-B73169E77401}"/>
              </a:ext>
            </a:extLst>
          </p:cNvPr>
          <p:cNvSpPr txBox="1"/>
          <p:nvPr/>
        </p:nvSpPr>
        <p:spPr>
          <a:xfrm>
            <a:off x="109417" y="2632612"/>
            <a:ext cx="108234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Trim raw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reads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314FB4-3B66-0543-9E53-A68FF21B5CD3}"/>
              </a:ext>
            </a:extLst>
          </p:cNvPr>
          <p:cNvCxnSpPr>
            <a:cxnSpLocks/>
          </p:cNvCxnSpPr>
          <p:nvPr/>
        </p:nvCxnSpPr>
        <p:spPr>
          <a:xfrm>
            <a:off x="1316151" y="2924898"/>
            <a:ext cx="50388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This is one part of the analysis pipeline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/>
          <a:srcRect l="9167" t="10967" r="58444" b="64039"/>
          <a:stretch/>
        </p:blipFill>
        <p:spPr>
          <a:xfrm>
            <a:off x="0" y="3749664"/>
            <a:ext cx="1756390" cy="1437556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3"/>
          <a:srcRect l="53902" t="56938" r="4791" b="22395"/>
          <a:stretch/>
        </p:blipFill>
        <p:spPr>
          <a:xfrm>
            <a:off x="1578288" y="3832433"/>
            <a:ext cx="2228432" cy="11825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3FE783-A593-AA43-938B-C06E8743FCBA}"/>
              </a:ext>
            </a:extLst>
          </p:cNvPr>
          <p:cNvSpPr txBox="1"/>
          <p:nvPr/>
        </p:nvSpPr>
        <p:spPr>
          <a:xfrm>
            <a:off x="2266505" y="5219742"/>
            <a:ext cx="115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BAM files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04417" y="1496297"/>
            <a:ext cx="2319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Import the reference sequence for the correct virus</a:t>
            </a:r>
          </a:p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.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fasta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file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2957" y="3338575"/>
            <a:ext cx="3056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Is the read variation at each site trustworthy?</a:t>
            </a:r>
          </a:p>
          <a:p>
            <a:pPr algn="ctr"/>
            <a:r>
              <a:rPr lang="en-US" sz="2400" b="1" dirty="0" err="1">
                <a:latin typeface="Arial"/>
                <a:cs typeface="Arial"/>
              </a:rPr>
              <a:t>samtools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mpileup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E397AC-007A-2047-B868-B2BC38C23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6" y="3475498"/>
            <a:ext cx="4261794" cy="291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61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0C1173-889A-AB4E-9430-82506E0C1C1D}"/>
              </a:ext>
            </a:extLst>
          </p:cNvPr>
          <p:cNvSpPr txBox="1"/>
          <p:nvPr/>
        </p:nvSpPr>
        <p:spPr>
          <a:xfrm>
            <a:off x="1707456" y="2632612"/>
            <a:ext cx="2173567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Align reads to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reference genomes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3CD419-67D9-6E46-B52B-2E91C53458BA}"/>
              </a:ext>
            </a:extLst>
          </p:cNvPr>
          <p:cNvSpPr txBox="1"/>
          <p:nvPr/>
        </p:nvSpPr>
        <p:spPr>
          <a:xfrm>
            <a:off x="4353229" y="2740232"/>
            <a:ext cx="145424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variants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CD9D0B-91D8-4B4D-B63B-86A2965B8368}"/>
              </a:ext>
            </a:extLst>
          </p:cNvPr>
          <p:cNvSpPr txBox="1"/>
          <p:nvPr/>
        </p:nvSpPr>
        <p:spPr>
          <a:xfrm>
            <a:off x="6510216" y="2666195"/>
            <a:ext cx="2193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Analyze differences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diversity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D2B1E2-B45B-E64A-9E1A-9A5CE0A47EED}"/>
              </a:ext>
            </a:extLst>
          </p:cNvPr>
          <p:cNvCxnSpPr>
            <a:cxnSpLocks/>
          </p:cNvCxnSpPr>
          <p:nvPr/>
        </p:nvCxnSpPr>
        <p:spPr>
          <a:xfrm>
            <a:off x="3756707" y="2924898"/>
            <a:ext cx="50388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4DA3491-5EC9-1C4F-BEEB-D75B2DC60FE0}"/>
              </a:ext>
            </a:extLst>
          </p:cNvPr>
          <p:cNvCxnSpPr>
            <a:cxnSpLocks/>
          </p:cNvCxnSpPr>
          <p:nvPr/>
        </p:nvCxnSpPr>
        <p:spPr>
          <a:xfrm>
            <a:off x="5819564" y="2924898"/>
            <a:ext cx="50388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0475EA4-AD69-E244-862D-B73169E77401}"/>
              </a:ext>
            </a:extLst>
          </p:cNvPr>
          <p:cNvSpPr txBox="1"/>
          <p:nvPr/>
        </p:nvSpPr>
        <p:spPr>
          <a:xfrm>
            <a:off x="109417" y="2632612"/>
            <a:ext cx="108234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Trim raw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reads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314FB4-3B66-0543-9E53-A68FF21B5CD3}"/>
              </a:ext>
            </a:extLst>
          </p:cNvPr>
          <p:cNvCxnSpPr>
            <a:cxnSpLocks/>
          </p:cNvCxnSpPr>
          <p:nvPr/>
        </p:nvCxnSpPr>
        <p:spPr>
          <a:xfrm>
            <a:off x="1316151" y="2924898"/>
            <a:ext cx="50388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This is one part of the analysis pipeline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/>
          <a:srcRect l="9167" t="10967" r="58444" b="64039"/>
          <a:stretch/>
        </p:blipFill>
        <p:spPr>
          <a:xfrm>
            <a:off x="0" y="3749664"/>
            <a:ext cx="1756390" cy="1437556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3"/>
          <a:srcRect l="53902" t="56938" r="4791" b="22395"/>
          <a:stretch/>
        </p:blipFill>
        <p:spPr>
          <a:xfrm>
            <a:off x="1578288" y="3832433"/>
            <a:ext cx="2228432" cy="11825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3FE783-A593-AA43-938B-C06E8743FCBA}"/>
              </a:ext>
            </a:extLst>
          </p:cNvPr>
          <p:cNvSpPr txBox="1"/>
          <p:nvPr/>
        </p:nvSpPr>
        <p:spPr>
          <a:xfrm>
            <a:off x="2266505" y="5219742"/>
            <a:ext cx="115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BAM files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04417" y="1496297"/>
            <a:ext cx="2319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Import the reference sequence for the correct virus</a:t>
            </a:r>
          </a:p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.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fasta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file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2957" y="3338575"/>
            <a:ext cx="3056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Is the read variation at each site trustworthy?</a:t>
            </a:r>
          </a:p>
          <a:p>
            <a:pPr algn="ctr"/>
            <a:r>
              <a:rPr lang="en-US" sz="2400" b="1" dirty="0" err="1">
                <a:latin typeface="Arial"/>
                <a:cs typeface="Arial"/>
              </a:rPr>
              <a:t>samtools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mpileup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12957" y="5103519"/>
            <a:ext cx="305697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What SNVs, and at what frequencies? </a:t>
            </a:r>
            <a:r>
              <a:rPr lang="en-US" sz="2400" b="1" dirty="0" err="1">
                <a:latin typeface="Arial"/>
                <a:cs typeface="Arial"/>
              </a:rPr>
              <a:t>VarScan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A9E57F-F1F9-FB44-9B91-1E7FD62EC0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520"/>
          <a:stretch/>
        </p:blipFill>
        <p:spPr>
          <a:xfrm>
            <a:off x="9719" y="3419958"/>
            <a:ext cx="4250869" cy="336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60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NGS: Next Generation Sequencing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5171" y="1281566"/>
            <a:ext cx="8358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Many technologies have worked, continual improvements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96B1B1-991F-A240-846C-A49E9BDD9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71" y="1743231"/>
            <a:ext cx="8131629" cy="50078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E21D7B-DFF7-1C4F-B383-930A23A2C203}"/>
              </a:ext>
            </a:extLst>
          </p:cNvPr>
          <p:cNvSpPr txBox="1"/>
          <p:nvPr/>
        </p:nvSpPr>
        <p:spPr>
          <a:xfrm>
            <a:off x="5867397" y="6581001"/>
            <a:ext cx="383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Schadt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 Human Molecular Genetics, 2010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79E3C1-CCD8-D043-B98D-7F0D03FF45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24"/>
          <a:stretch/>
        </p:blipFill>
        <p:spPr>
          <a:xfrm>
            <a:off x="4354286" y="2194562"/>
            <a:ext cx="4789714" cy="39351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CD61A0-2D95-3A40-BDF4-DD4D2B0799C2}"/>
              </a:ext>
            </a:extLst>
          </p:cNvPr>
          <p:cNvSpPr txBox="1"/>
          <p:nvPr/>
        </p:nvSpPr>
        <p:spPr>
          <a:xfrm>
            <a:off x="5312630" y="2194562"/>
            <a:ext cx="28730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One of many rows of ABI 3730xl - 96-capillary Sequencer - J Craig Venter Institute 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endParaRPr lang="en-US" sz="1400" b="1" dirty="0">
              <a:solidFill>
                <a:schemeClr val="bg1"/>
              </a:solidFill>
            </a:endParaRPr>
          </a:p>
          <a:p>
            <a:endParaRPr lang="en-US" sz="1400" b="1" dirty="0">
              <a:solidFill>
                <a:schemeClr val="bg1"/>
              </a:solidFill>
            </a:endParaRPr>
          </a:p>
          <a:p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000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0C1173-889A-AB4E-9430-82506E0C1C1D}"/>
              </a:ext>
            </a:extLst>
          </p:cNvPr>
          <p:cNvSpPr txBox="1"/>
          <p:nvPr/>
        </p:nvSpPr>
        <p:spPr>
          <a:xfrm>
            <a:off x="1707456" y="2632612"/>
            <a:ext cx="2173567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Align reads to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reference genomes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3CD419-67D9-6E46-B52B-2E91C53458BA}"/>
              </a:ext>
            </a:extLst>
          </p:cNvPr>
          <p:cNvSpPr txBox="1"/>
          <p:nvPr/>
        </p:nvSpPr>
        <p:spPr>
          <a:xfrm>
            <a:off x="4353229" y="2740232"/>
            <a:ext cx="145424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Call variants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CD9D0B-91D8-4B4D-B63B-86A2965B8368}"/>
              </a:ext>
            </a:extLst>
          </p:cNvPr>
          <p:cNvSpPr txBox="1"/>
          <p:nvPr/>
        </p:nvSpPr>
        <p:spPr>
          <a:xfrm>
            <a:off x="6510216" y="2666195"/>
            <a:ext cx="2193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Analyze differences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diversity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D2B1E2-B45B-E64A-9E1A-9A5CE0A47EED}"/>
              </a:ext>
            </a:extLst>
          </p:cNvPr>
          <p:cNvCxnSpPr>
            <a:cxnSpLocks/>
          </p:cNvCxnSpPr>
          <p:nvPr/>
        </p:nvCxnSpPr>
        <p:spPr>
          <a:xfrm>
            <a:off x="3756707" y="2924898"/>
            <a:ext cx="50388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4DA3491-5EC9-1C4F-BEEB-D75B2DC60FE0}"/>
              </a:ext>
            </a:extLst>
          </p:cNvPr>
          <p:cNvCxnSpPr>
            <a:cxnSpLocks/>
          </p:cNvCxnSpPr>
          <p:nvPr/>
        </p:nvCxnSpPr>
        <p:spPr>
          <a:xfrm>
            <a:off x="5819564" y="2924898"/>
            <a:ext cx="50388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0475EA4-AD69-E244-862D-B73169E77401}"/>
              </a:ext>
            </a:extLst>
          </p:cNvPr>
          <p:cNvSpPr txBox="1"/>
          <p:nvPr/>
        </p:nvSpPr>
        <p:spPr>
          <a:xfrm>
            <a:off x="109417" y="2632612"/>
            <a:ext cx="108234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Trim raw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reads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314FB4-3B66-0543-9E53-A68FF21B5CD3}"/>
              </a:ext>
            </a:extLst>
          </p:cNvPr>
          <p:cNvCxnSpPr>
            <a:cxnSpLocks/>
          </p:cNvCxnSpPr>
          <p:nvPr/>
        </p:nvCxnSpPr>
        <p:spPr>
          <a:xfrm>
            <a:off x="1316151" y="2924898"/>
            <a:ext cx="50388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This is one part of the analysis pipeline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/>
          <a:srcRect l="9167" t="10967" r="58444" b="64039"/>
          <a:stretch/>
        </p:blipFill>
        <p:spPr>
          <a:xfrm>
            <a:off x="0" y="3749664"/>
            <a:ext cx="1756390" cy="1437556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3"/>
          <a:srcRect l="53902" t="56938" r="4791" b="22395"/>
          <a:stretch/>
        </p:blipFill>
        <p:spPr>
          <a:xfrm>
            <a:off x="1578288" y="3832433"/>
            <a:ext cx="2228432" cy="11825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3FE783-A593-AA43-938B-C06E8743FCBA}"/>
              </a:ext>
            </a:extLst>
          </p:cNvPr>
          <p:cNvSpPr txBox="1"/>
          <p:nvPr/>
        </p:nvSpPr>
        <p:spPr>
          <a:xfrm>
            <a:off x="2266505" y="5219742"/>
            <a:ext cx="115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BAM files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04417" y="1496297"/>
            <a:ext cx="2319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Import the reference sequence for the correct virus</a:t>
            </a:r>
          </a:p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.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fasta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file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2957" y="3338575"/>
            <a:ext cx="3056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Is the read variation at each site trustworthy?</a:t>
            </a:r>
          </a:p>
          <a:p>
            <a:pPr algn="ctr"/>
            <a:r>
              <a:rPr lang="en-US" sz="2400" b="1" dirty="0" err="1">
                <a:latin typeface="Arial"/>
                <a:cs typeface="Arial"/>
              </a:rPr>
              <a:t>samtools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mpileup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12957" y="5103519"/>
            <a:ext cx="305697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What SNVs, and at what frequencies? </a:t>
            </a:r>
            <a:r>
              <a:rPr lang="en-US" sz="2400" b="1" dirty="0" err="1">
                <a:latin typeface="Arial"/>
                <a:cs typeface="Arial"/>
              </a:rPr>
              <a:t>VarScan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F264D8-67C4-AE43-943F-D2581FFCA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644" y="3393505"/>
            <a:ext cx="4467356" cy="34115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6D7037-9C9B-E849-8A76-95D398D2D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3" y="3394022"/>
            <a:ext cx="4626429" cy="341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10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D73E-C6C9-BD47-A824-802E2F306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assignment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E1E5EA-C3B5-B840-B9B0-CCDC0451D895}"/>
              </a:ext>
            </a:extLst>
          </p:cNvPr>
          <p:cNvSpPr txBox="1"/>
          <p:nvPr/>
        </p:nvSpPr>
        <p:spPr>
          <a:xfrm>
            <a:off x="1034143" y="1861457"/>
            <a:ext cx="752202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Tutorial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galaxy_single_BAM_workflow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-shared-with-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links.pptx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Reference genome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ACMV-and-EACMCV-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references.fasta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Answer sheet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answer sheet for genomics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exercise.docx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723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NGS: Next Generation Sequencing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22714" y="1240243"/>
            <a:ext cx="4604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Most popular right now: Illumina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96B1B1-991F-A240-846C-A49E9BDD9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71" y="1743231"/>
            <a:ext cx="8131629" cy="50078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9CA846-48D8-274A-92F3-336CFDA3A28B}"/>
              </a:ext>
            </a:extLst>
          </p:cNvPr>
          <p:cNvSpPr/>
          <p:nvPr/>
        </p:nvSpPr>
        <p:spPr>
          <a:xfrm>
            <a:off x="4386940" y="1903820"/>
            <a:ext cx="2068286" cy="4191000"/>
          </a:xfrm>
          <a:prstGeom prst="rect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044255-F4B6-8B41-BC56-ABE174A9A9D6}"/>
              </a:ext>
            </a:extLst>
          </p:cNvPr>
          <p:cNvSpPr txBox="1"/>
          <p:nvPr/>
        </p:nvSpPr>
        <p:spPr>
          <a:xfrm>
            <a:off x="5867397" y="6581001"/>
            <a:ext cx="383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Schadt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 Human Molecular Genetics, 2010</a:t>
            </a:r>
          </a:p>
        </p:txBody>
      </p:sp>
    </p:spTree>
    <p:extLst>
      <p:ext uri="{BB962C8B-B14F-4D97-AF65-F5344CB8AC3E}">
        <p14:creationId xmlns:p14="http://schemas.microsoft.com/office/powerpoint/2010/main" val="350160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NGS increasingly used in combination/lieu of biochemical assays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37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Beyond DNA sequencing</a:t>
            </a:r>
          </a:p>
          <a:p>
            <a:endParaRPr lang="en-US" dirty="0"/>
          </a:p>
          <a:p>
            <a:r>
              <a:rPr lang="en-US" dirty="0"/>
              <a:t>Methylated DNA (epigenetics)</a:t>
            </a:r>
          </a:p>
          <a:p>
            <a:endParaRPr lang="en-US" dirty="0"/>
          </a:p>
          <a:p>
            <a:r>
              <a:rPr lang="en-US" dirty="0"/>
              <a:t>RNA-</a:t>
            </a:r>
            <a:r>
              <a:rPr lang="en-US" dirty="0" err="1"/>
              <a:t>seq</a:t>
            </a:r>
            <a:r>
              <a:rPr lang="en-US" dirty="0"/>
              <a:t> </a:t>
            </a:r>
          </a:p>
          <a:p>
            <a:r>
              <a:rPr lang="en-US" dirty="0"/>
              <a:t>	</a:t>
            </a:r>
            <a:r>
              <a:rPr lang="en-US" sz="2600" dirty="0" err="1"/>
              <a:t>transcriptome</a:t>
            </a:r>
            <a:r>
              <a:rPr lang="en-US" sz="2600" dirty="0"/>
              <a:t>: all mRNA</a:t>
            </a:r>
          </a:p>
          <a:p>
            <a:r>
              <a:rPr lang="en-US" dirty="0"/>
              <a:t>Small RNA profiling</a:t>
            </a:r>
          </a:p>
          <a:p>
            <a:endParaRPr lang="en-US" dirty="0"/>
          </a:p>
          <a:p>
            <a:r>
              <a:rPr lang="en-US" dirty="0" err="1"/>
              <a:t>Ribo-seq</a:t>
            </a:r>
            <a:endParaRPr lang="en-US" dirty="0"/>
          </a:p>
          <a:p>
            <a:r>
              <a:rPr lang="en-US" dirty="0"/>
              <a:t>	</a:t>
            </a:r>
            <a:r>
              <a:rPr lang="en-US" sz="2600" dirty="0"/>
              <a:t>where ribosomes are bound, translation kinetics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>
            <a:off x="5509278" y="3510698"/>
            <a:ext cx="840398" cy="2614350"/>
          </a:xfrm>
          <a:prstGeom prst="rightBrace">
            <a:avLst/>
          </a:prstGeom>
          <a:ln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49676" y="4014894"/>
            <a:ext cx="2558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  <a:latin typeface="Arial"/>
                <a:cs typeface="Arial"/>
              </a:rPr>
              <a:t>RNA sequences converted to DNA with reverse transcriptase</a:t>
            </a:r>
          </a:p>
        </p:txBody>
      </p:sp>
    </p:spTree>
    <p:extLst>
      <p:ext uri="{BB962C8B-B14F-4D97-AF65-F5344CB8AC3E}">
        <p14:creationId xmlns:p14="http://schemas.microsoft.com/office/powerpoint/2010/main" val="131724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998" r="-3038" b="52012"/>
          <a:stretch/>
        </p:blipFill>
        <p:spPr>
          <a:xfrm>
            <a:off x="264732" y="1417638"/>
            <a:ext cx="8721152" cy="4226066"/>
          </a:xfrm>
        </p:spPr>
      </p:pic>
      <p:sp>
        <p:nvSpPr>
          <p:cNvPr id="6" name="TextBox 5"/>
          <p:cNvSpPr txBox="1"/>
          <p:nvPr/>
        </p:nvSpPr>
        <p:spPr>
          <a:xfrm>
            <a:off x="457200" y="5643704"/>
            <a:ext cx="4024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Cut up DNA and add adapters from a kit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FontTx/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/>
              <a:t>Illumina: </a:t>
            </a:r>
            <a:r>
              <a:rPr lang="en-US" b="1"/>
              <a:t>lots</a:t>
            </a:r>
            <a:r>
              <a:rPr lang="en-US"/>
              <a:t> of short DNA sequences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575257"/>
            <a:ext cx="4332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Illumina sequencing introduction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56828" y="1251153"/>
            <a:ext cx="4503760" cy="4392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10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998" r="-3038" b="52012"/>
          <a:stretch/>
        </p:blipFill>
        <p:spPr>
          <a:xfrm>
            <a:off x="264732" y="1417638"/>
            <a:ext cx="8721152" cy="4226066"/>
          </a:xfrm>
        </p:spPr>
      </p:pic>
      <p:sp>
        <p:nvSpPr>
          <p:cNvPr id="6" name="TextBox 5"/>
          <p:cNvSpPr txBox="1"/>
          <p:nvPr/>
        </p:nvSpPr>
        <p:spPr>
          <a:xfrm>
            <a:off x="457200" y="5643704"/>
            <a:ext cx="4024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Cut up DNA and add adapters from a kit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32720" y="5650890"/>
            <a:ext cx="4811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Adapter attaches to “flow cell” and PCR amplified into a cluster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FontTx/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/>
              <a:t>Illumina: </a:t>
            </a:r>
            <a:r>
              <a:rPr lang="en-US" b="1"/>
              <a:t>lots</a:t>
            </a:r>
            <a:r>
              <a:rPr lang="en-US"/>
              <a:t> of short DNA sequences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575257"/>
            <a:ext cx="4332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Illumina sequencing introduction </a:t>
            </a:r>
          </a:p>
        </p:txBody>
      </p:sp>
    </p:spTree>
    <p:extLst>
      <p:ext uri="{BB962C8B-B14F-4D97-AF65-F5344CB8AC3E}">
        <p14:creationId xmlns:p14="http://schemas.microsoft.com/office/powerpoint/2010/main" val="3960071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Illumina: </a:t>
            </a:r>
            <a:r>
              <a:rPr lang="en-US" b="1" dirty="0"/>
              <a:t>lots</a:t>
            </a:r>
            <a:r>
              <a:rPr lang="en-US" dirty="0"/>
              <a:t> of short DNA sequences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431" y="5643704"/>
            <a:ext cx="4463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Clusters light up for each base, computer records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/>
          <a:srcRect l="-1998" t="46941" r="-3038"/>
          <a:stretch/>
        </p:blipFill>
        <p:spPr>
          <a:xfrm>
            <a:off x="450890" y="1156202"/>
            <a:ext cx="8375492" cy="44875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575257"/>
            <a:ext cx="4332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Illumina sequencing introduction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56828" y="1251153"/>
            <a:ext cx="4503760" cy="4392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93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Illumina: </a:t>
            </a:r>
            <a:r>
              <a:rPr lang="en-US" b="1" dirty="0"/>
              <a:t>lots</a:t>
            </a:r>
            <a:r>
              <a:rPr lang="en-US" dirty="0"/>
              <a:t> of short DNA sequences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431" y="5643704"/>
            <a:ext cx="4463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Clusters light up for each base, computer records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19471" y="5650890"/>
            <a:ext cx="4157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Alignment and analysis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/>
          <a:srcRect l="-1998" t="46941" r="-3038"/>
          <a:stretch/>
        </p:blipFill>
        <p:spPr>
          <a:xfrm>
            <a:off x="450890" y="1156202"/>
            <a:ext cx="8375492" cy="44875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575257"/>
            <a:ext cx="4332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Illumina sequencing introduction </a:t>
            </a:r>
          </a:p>
        </p:txBody>
      </p:sp>
    </p:spTree>
    <p:extLst>
      <p:ext uri="{BB962C8B-B14F-4D97-AF65-F5344CB8AC3E}">
        <p14:creationId xmlns:p14="http://schemas.microsoft.com/office/powerpoint/2010/main" val="945681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6145</TotalTime>
  <Words>732</Words>
  <Application>Microsoft Macintosh PowerPoint</Application>
  <PresentationFormat>On-screen Show (4:3)</PresentationFormat>
  <Paragraphs>221</Paragraphs>
  <Slides>31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NGS: Next Generation Sequencing</vt:lpstr>
      <vt:lpstr>NGS: Next Generation Sequencing</vt:lpstr>
      <vt:lpstr>NGS: Next Generation Sequencing</vt:lpstr>
      <vt:lpstr>NGS: Next Generation Sequencing</vt:lpstr>
      <vt:lpstr>NGS increasingly used in combination/lieu of biochemical assays</vt:lpstr>
      <vt:lpstr>PowerPoint Presentation</vt:lpstr>
      <vt:lpstr>PowerPoint Presentation</vt:lpstr>
      <vt:lpstr>Illumina: lots of short DNA sequences</vt:lpstr>
      <vt:lpstr>Illumina: lots of short DNA sequences</vt:lpstr>
      <vt:lpstr>JBrowse: Visualization of aligned reads</vt:lpstr>
      <vt:lpstr>JBrowse: Visualization of aligned reads</vt:lpstr>
      <vt:lpstr>JBrowse: Visualization of aligned reads</vt:lpstr>
      <vt:lpstr>JBrowse: Visualization of aligned reads</vt:lpstr>
      <vt:lpstr>Galaxy: one analysis platform</vt:lpstr>
      <vt:lpstr>Galaxy Instance @NCSU</vt:lpstr>
      <vt:lpstr>Visual analysis pipeline</vt:lpstr>
      <vt:lpstr>Our experiments:  cassava mosaic disease</vt:lpstr>
      <vt:lpstr>Our experiments:  cassava mosaic disease</vt:lpstr>
      <vt:lpstr>Our experiments:  cassava mosaic disease</vt:lpstr>
      <vt:lpstr>Our experiments:  cassava mosaic disease</vt:lpstr>
      <vt:lpstr>CMD caused by small DNA viruses</vt:lpstr>
      <vt:lpstr>Your data</vt:lpstr>
      <vt:lpstr>This is one part of the analysis pipeline</vt:lpstr>
      <vt:lpstr>This is one part of the analysis pipeline</vt:lpstr>
      <vt:lpstr>This is one part of the analysis pipeline</vt:lpstr>
      <vt:lpstr>This is one part of the analysis pipeline</vt:lpstr>
      <vt:lpstr>This is one part of the analysis pipeline</vt:lpstr>
      <vt:lpstr>This is one part of the analysis pipeline</vt:lpstr>
      <vt:lpstr>This is one part of the analysis pipeline</vt:lpstr>
      <vt:lpstr>This is one part of the analysis pipeline</vt:lpstr>
      <vt:lpstr>Your assignment</vt:lpstr>
    </vt:vector>
  </TitlesOfParts>
  <Company>Rutgers, The State University of New Jersey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 or Siobain can also send me a few slides that introduce galaxy, give a background on the datasets (x70) and a basic outline of the analyses as you provide below that will be a huge help. </dc:title>
  <dc:creator>Siobain Duffy</dc:creator>
  <cp:lastModifiedBy>Ignazio Carbone</cp:lastModifiedBy>
  <cp:revision>72</cp:revision>
  <dcterms:created xsi:type="dcterms:W3CDTF">2019-11-03T17:12:27Z</dcterms:created>
  <dcterms:modified xsi:type="dcterms:W3CDTF">2019-11-08T15:04:59Z</dcterms:modified>
</cp:coreProperties>
</file>