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64" r:id="rId3"/>
    <p:sldId id="265" r:id="rId4"/>
    <p:sldId id="257" r:id="rId5"/>
    <p:sldId id="258" r:id="rId6"/>
    <p:sldId id="259" r:id="rId7"/>
    <p:sldId id="260" r:id="rId8"/>
    <p:sldId id="261" r:id="rId9"/>
    <p:sldId id="263" r:id="rId10"/>
    <p:sldId id="262"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34" d="100"/>
          <a:sy n="134" d="100"/>
        </p:scale>
        <p:origin x="-752" y="-11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772028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Before coming to Kenya, we a plan in place for what we would be doing over these 2 weeks. This plan consisted of:...(bullet points)</a:t>
            </a:r>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Collecting Field Samples from JKUAT</a:t>
            </a:r>
            <a:endParaRPr sz="1200">
              <a:solidFill>
                <a:schemeClr val="dk1"/>
              </a:solidFill>
              <a:latin typeface="Times New Roman"/>
              <a:ea typeface="Times New Roman"/>
              <a:cs typeface="Times New Roman"/>
              <a:sym typeface="Times New Roman"/>
            </a:endParaRPr>
          </a:p>
          <a:p>
            <a:pPr marL="914400" lvl="1"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2 Separate years: 2015 &amp; 2017</a:t>
            </a:r>
            <a:endParaRPr sz="1200">
              <a:solidFill>
                <a:schemeClr val="dk1"/>
              </a:solidFill>
              <a:latin typeface="Times New Roman"/>
              <a:ea typeface="Times New Roman"/>
              <a:cs typeface="Times New Roman"/>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ELISA </a:t>
            </a:r>
            <a:endParaRPr sz="1200">
              <a:solidFill>
                <a:schemeClr val="dk1"/>
              </a:solidFill>
              <a:latin typeface="Times New Roman"/>
              <a:ea typeface="Times New Roman"/>
              <a:cs typeface="Times New Roman"/>
              <a:sym typeface="Times New Roman"/>
            </a:endParaRPr>
          </a:p>
          <a:p>
            <a:pPr marL="914400" lvl="1"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Sandwich method</a:t>
            </a:r>
            <a:endParaRPr sz="1200">
              <a:solidFill>
                <a:schemeClr val="dk1"/>
              </a:solidFill>
              <a:latin typeface="Times New Roman"/>
              <a:ea typeface="Times New Roman"/>
              <a:cs typeface="Times New Roman"/>
              <a:sym typeface="Times New Roman"/>
            </a:endParaRPr>
          </a:p>
          <a:p>
            <a:pPr marL="914400" lvl="1"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Stick Method </a:t>
            </a:r>
            <a:endParaRPr sz="1200">
              <a:solidFill>
                <a:schemeClr val="dk1"/>
              </a:solidFill>
              <a:latin typeface="Times New Roman"/>
              <a:ea typeface="Times New Roman"/>
              <a:cs typeface="Times New Roman"/>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DNA/RNA Purification</a:t>
            </a:r>
            <a:endParaRPr sz="1200">
              <a:solidFill>
                <a:schemeClr val="dk1"/>
              </a:solidFill>
              <a:latin typeface="Times New Roman"/>
              <a:ea typeface="Times New Roman"/>
              <a:cs typeface="Times New Roman"/>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PCR</a:t>
            </a:r>
            <a:endParaRPr sz="1200">
              <a:solidFill>
                <a:schemeClr val="dk1"/>
              </a:solidFill>
              <a:latin typeface="Times New Roman"/>
              <a:ea typeface="Times New Roman"/>
              <a:cs typeface="Times New Roman"/>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RCA</a:t>
            </a:r>
            <a:endParaRPr sz="1200">
              <a:solidFill>
                <a:schemeClr val="dk1"/>
              </a:solidFill>
              <a:latin typeface="Times New Roman"/>
              <a:ea typeface="Times New Roman"/>
              <a:cs typeface="Times New Roman"/>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Virion Purification</a:t>
            </a:r>
            <a:endParaRPr sz="12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Discuss Collection from 4 different regions in Kenya and 2 different years. Also, original sample collection (unknown status).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a description of the methodology we performed. Not what we will we doing for each of the samples</a:t>
            </a:r>
            <a:endParaRPr/>
          </a:p>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did our gels fail?</a:t>
            </a:r>
            <a:endParaRPr/>
          </a:p>
          <a:p>
            <a:pPr marL="0" lvl="0" indent="0">
              <a:spcBef>
                <a:spcPts val="0"/>
              </a:spcBef>
              <a:spcAft>
                <a:spcPts val="0"/>
              </a:spcAft>
              <a:buNone/>
            </a:pPr>
            <a:r>
              <a:rPr lang="en"/>
              <a:t>-contaminantion</a:t>
            </a:r>
            <a:endParaRPr/>
          </a:p>
          <a:p>
            <a:pPr marL="0" lvl="0" indent="0" rtl="0">
              <a:lnSpc>
                <a:spcPct val="115000"/>
              </a:lnSpc>
              <a:spcBef>
                <a:spcPts val="0"/>
              </a:spcBef>
              <a:spcAft>
                <a:spcPts val="0"/>
              </a:spcAft>
              <a:buClr>
                <a:schemeClr val="dk1"/>
              </a:buClr>
              <a:buSzPts val="1100"/>
              <a:buFont typeface="Arial"/>
              <a:buNone/>
            </a:pPr>
            <a:r>
              <a:rPr lang="en">
                <a:solidFill>
                  <a:schemeClr val="dk1"/>
                </a:solidFill>
              </a:rPr>
              <a:t>(PCR &amp; qPCR): From our results, we can conclude that our data shows negative for EACMV (A component). Our expected data should reflect a decreasing bar graph (copy # decreasing) representing a standard curve used to measure our PCR data. The “Positive” was extremely concentrated, resulting in high copy #. Our “Positive” should not be higher than DNA sample in well B5 (Dilution: 30000000), but yields concentrations greater than twice the amount. Samples 6, 25 and 23 is greater than Clean 6 and 8. We can infer that EACMVA is not present in these samples. </a:t>
            </a:r>
            <a:endParaRPr>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did our gels fail?</a:t>
            </a:r>
            <a:endParaRPr/>
          </a:p>
          <a:p>
            <a:pPr marL="0" lvl="0" indent="0">
              <a:spcBef>
                <a:spcPts val="0"/>
              </a:spcBef>
              <a:spcAft>
                <a:spcPts val="0"/>
              </a:spcAft>
              <a:buNone/>
            </a:pPr>
            <a:r>
              <a:rPr lang="en"/>
              <a:t>-contaminantion</a:t>
            </a:r>
            <a:endParaRPr/>
          </a:p>
          <a:p>
            <a:pPr marL="0" lvl="0" indent="0" rtl="0">
              <a:lnSpc>
                <a:spcPct val="115000"/>
              </a:lnSpc>
              <a:spcBef>
                <a:spcPts val="0"/>
              </a:spcBef>
              <a:spcAft>
                <a:spcPts val="0"/>
              </a:spcAft>
              <a:buClr>
                <a:schemeClr val="dk1"/>
              </a:buClr>
              <a:buSzPts val="1100"/>
              <a:buFont typeface="Arial"/>
              <a:buNone/>
            </a:pPr>
            <a:r>
              <a:rPr lang="en">
                <a:solidFill>
                  <a:schemeClr val="dk1"/>
                </a:solidFill>
              </a:rPr>
              <a:t>(PCR &amp; qPCR): From our results, we can conclude that our data shows negative for EACMV (A component). Our expected data should reflect a decreasing bar graph (copy # decreasing) representing a standard curve used to measure our PCR data. The “Positive” was extremely concentrated, resulting in high copy #. Our “Positive” should not be higher than DNA sample in well B5 (Dilution: 30000000), but yields concentrations greater than twice the amount. Samples 6, 25 and 23 is greater than Clean 6 and 8. We can infer that EACMVA is not present in these samples. </a:t>
            </a:r>
            <a:endParaRPr>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 name="Shape 11"/>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Shape 1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Shape 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Shape 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Shape 50"/>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Shape 5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Shape 17"/>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Shape 42"/>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Shape 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2.jpg"/><Relationship Id="rId20" Type="http://schemas.openxmlformats.org/officeDocument/2006/relationships/image" Target="../media/image33.jpg"/><Relationship Id="rId21" Type="http://schemas.openxmlformats.org/officeDocument/2006/relationships/image" Target="../media/image34.jpg"/><Relationship Id="rId22" Type="http://schemas.openxmlformats.org/officeDocument/2006/relationships/image" Target="../media/image35.jpg"/><Relationship Id="rId23" Type="http://schemas.openxmlformats.org/officeDocument/2006/relationships/image" Target="../media/image36.jpg"/><Relationship Id="rId10" Type="http://schemas.openxmlformats.org/officeDocument/2006/relationships/image" Target="../media/image23.jpg"/><Relationship Id="rId11" Type="http://schemas.openxmlformats.org/officeDocument/2006/relationships/image" Target="../media/image24.jpg"/><Relationship Id="rId12" Type="http://schemas.openxmlformats.org/officeDocument/2006/relationships/image" Target="../media/image25.jpg"/><Relationship Id="rId13" Type="http://schemas.openxmlformats.org/officeDocument/2006/relationships/image" Target="../media/image26.jpg"/><Relationship Id="rId14" Type="http://schemas.openxmlformats.org/officeDocument/2006/relationships/image" Target="../media/image27.png"/><Relationship Id="rId15" Type="http://schemas.openxmlformats.org/officeDocument/2006/relationships/image" Target="../media/image28.jpg"/><Relationship Id="rId16" Type="http://schemas.openxmlformats.org/officeDocument/2006/relationships/image" Target="../media/image29.jpg"/><Relationship Id="rId17" Type="http://schemas.openxmlformats.org/officeDocument/2006/relationships/image" Target="../media/image30.jpg"/><Relationship Id="rId18" Type="http://schemas.openxmlformats.org/officeDocument/2006/relationships/image" Target="../media/image31.jpg"/><Relationship Id="rId19" Type="http://schemas.openxmlformats.org/officeDocument/2006/relationships/image" Target="../media/image32.jpg"/><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0" y="2701950"/>
            <a:ext cx="8118600" cy="1522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000" b="1"/>
              <a:t>Cassava Mosaic Disease:</a:t>
            </a:r>
            <a:endParaRPr sz="4000" b="1"/>
          </a:p>
          <a:p>
            <a:pPr marL="0" lvl="0" indent="0">
              <a:spcBef>
                <a:spcPts val="0"/>
              </a:spcBef>
              <a:spcAft>
                <a:spcPts val="0"/>
              </a:spcAft>
              <a:buNone/>
            </a:pPr>
            <a:r>
              <a:rPr lang="en" sz="4000"/>
              <a:t>Two weeks in Kenya!</a:t>
            </a:r>
            <a:endParaRPr sz="4000"/>
          </a:p>
        </p:txBody>
      </p:sp>
      <p:sp>
        <p:nvSpPr>
          <p:cNvPr id="60" name="Shape 60"/>
          <p:cNvSpPr txBox="1">
            <a:spLocks noGrp="1"/>
          </p:cNvSpPr>
          <p:nvPr>
            <p:ph type="subTitle" idx="1"/>
          </p:nvPr>
        </p:nvSpPr>
        <p:spPr>
          <a:xfrm>
            <a:off x="76675" y="4120503"/>
            <a:ext cx="5137500" cy="800400"/>
          </a:xfrm>
          <a:prstGeom prst="rect">
            <a:avLst/>
          </a:prstGeom>
        </p:spPr>
        <p:txBody>
          <a:bodyPr spcFirstLastPara="1" wrap="square" lIns="91425" tIns="91425" rIns="91425" bIns="91425" anchor="t" anchorCtr="0">
            <a:noAutofit/>
          </a:bodyPr>
          <a:lstStyle/>
          <a:p>
            <a:pPr marL="0" indent="0" algn="ctr"/>
            <a:r>
              <a:rPr lang="en" sz="1800" dirty="0"/>
              <a:t>Ashley </a:t>
            </a:r>
            <a:r>
              <a:rPr lang="en" sz="1800" dirty="0" smtClean="0"/>
              <a:t>Yancey</a:t>
            </a:r>
            <a:r>
              <a:rPr lang="en-US" sz="1800" dirty="0" smtClean="0"/>
              <a:t>, </a:t>
            </a:r>
            <a:r>
              <a:rPr lang="en" sz="1800" dirty="0" smtClean="0"/>
              <a:t>Vanessa </a:t>
            </a:r>
            <a:r>
              <a:rPr lang="en" sz="1800" dirty="0"/>
              <a:t>Ly, </a:t>
            </a:r>
            <a:r>
              <a:rPr lang="en" sz="1800" dirty="0"/>
              <a:t>Ivori </a:t>
            </a:r>
            <a:r>
              <a:rPr lang="en" sz="1800" dirty="0" smtClean="0"/>
              <a:t>Schley</a:t>
            </a:r>
            <a:r>
              <a:rPr lang="en-US" sz="1800" dirty="0" smtClean="0"/>
              <a:t>, </a:t>
            </a:r>
            <a:r>
              <a:rPr lang="en-US" sz="1800" dirty="0" err="1"/>
              <a:t>Yamilex</a:t>
            </a:r>
            <a:r>
              <a:rPr lang="en-US" sz="1800" dirty="0"/>
              <a:t> </a:t>
            </a:r>
            <a:r>
              <a:rPr lang="en-US" sz="1800" dirty="0" smtClean="0"/>
              <a:t>Rosado and </a:t>
            </a:r>
            <a:r>
              <a:rPr lang="en-US" sz="1800" dirty="0" err="1" smtClean="0"/>
              <a:t>Bria</a:t>
            </a:r>
            <a:r>
              <a:rPr lang="en-US" sz="1800" dirty="0" smtClean="0"/>
              <a:t> Massey (from left clock wise)</a:t>
            </a:r>
            <a:endParaRPr lang="en-US" sz="1800" dirty="0"/>
          </a:p>
        </p:txBody>
      </p:sp>
      <p:pic>
        <p:nvPicPr>
          <p:cNvPr id="61" name="Shape 61"/>
          <p:cNvPicPr preferRelativeResize="0"/>
          <p:nvPr/>
        </p:nvPicPr>
        <p:blipFill>
          <a:blip r:embed="rId3">
            <a:alphaModFix/>
          </a:blip>
          <a:stretch>
            <a:fillRect/>
          </a:stretch>
        </p:blipFill>
        <p:spPr>
          <a:xfrm>
            <a:off x="6189225" y="0"/>
            <a:ext cx="2954773" cy="2477604"/>
          </a:xfrm>
          <a:prstGeom prst="rect">
            <a:avLst/>
          </a:prstGeom>
          <a:noFill/>
          <a:ln>
            <a:noFill/>
          </a:ln>
        </p:spPr>
      </p:pic>
      <p:pic>
        <p:nvPicPr>
          <p:cNvPr id="62" name="Shape 62"/>
          <p:cNvPicPr preferRelativeResize="0"/>
          <p:nvPr/>
        </p:nvPicPr>
        <p:blipFill>
          <a:blip r:embed="rId4">
            <a:alphaModFix/>
          </a:blip>
          <a:stretch>
            <a:fillRect/>
          </a:stretch>
        </p:blipFill>
        <p:spPr>
          <a:xfrm>
            <a:off x="6189225" y="2698597"/>
            <a:ext cx="2954773" cy="2444904"/>
          </a:xfrm>
          <a:prstGeom prst="rect">
            <a:avLst/>
          </a:prstGeom>
          <a:noFill/>
          <a:ln>
            <a:noFill/>
          </a:ln>
        </p:spPr>
      </p:pic>
      <p:pic>
        <p:nvPicPr>
          <p:cNvPr id="63" name="Shape 63"/>
          <p:cNvPicPr preferRelativeResize="0"/>
          <p:nvPr/>
        </p:nvPicPr>
        <p:blipFill>
          <a:blip r:embed="rId5">
            <a:alphaModFix/>
          </a:blip>
          <a:stretch>
            <a:fillRect/>
          </a:stretch>
        </p:blipFill>
        <p:spPr>
          <a:xfrm>
            <a:off x="3131100" y="0"/>
            <a:ext cx="2577552" cy="2571751"/>
          </a:xfrm>
          <a:prstGeom prst="rect">
            <a:avLst/>
          </a:prstGeom>
          <a:noFill/>
          <a:ln>
            <a:noFill/>
          </a:ln>
        </p:spPr>
      </p:pic>
      <p:pic>
        <p:nvPicPr>
          <p:cNvPr id="64" name="Shape 64"/>
          <p:cNvPicPr preferRelativeResize="0"/>
          <p:nvPr/>
        </p:nvPicPr>
        <p:blipFill>
          <a:blip r:embed="rId6">
            <a:alphaModFix/>
          </a:blip>
          <a:stretch>
            <a:fillRect/>
          </a:stretch>
        </p:blipFill>
        <p:spPr>
          <a:xfrm>
            <a:off x="340225" y="0"/>
            <a:ext cx="2310328" cy="2571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0" y="0"/>
            <a:ext cx="1906749" cy="1424176"/>
          </a:xfrm>
          <a:prstGeom prst="rect">
            <a:avLst/>
          </a:prstGeom>
          <a:noFill/>
          <a:ln>
            <a:noFill/>
          </a:ln>
        </p:spPr>
      </p:pic>
      <p:pic>
        <p:nvPicPr>
          <p:cNvPr id="153" name="Shape 153"/>
          <p:cNvPicPr preferRelativeResize="0"/>
          <p:nvPr/>
        </p:nvPicPr>
        <p:blipFill>
          <a:blip r:embed="rId4">
            <a:alphaModFix/>
          </a:blip>
          <a:stretch>
            <a:fillRect/>
          </a:stretch>
        </p:blipFill>
        <p:spPr>
          <a:xfrm>
            <a:off x="-4600" y="1364978"/>
            <a:ext cx="2685123" cy="1657624"/>
          </a:xfrm>
          <a:prstGeom prst="rect">
            <a:avLst/>
          </a:prstGeom>
          <a:noFill/>
          <a:ln>
            <a:noFill/>
          </a:ln>
        </p:spPr>
      </p:pic>
      <p:pic>
        <p:nvPicPr>
          <p:cNvPr id="154" name="Shape 154"/>
          <p:cNvPicPr preferRelativeResize="0"/>
          <p:nvPr/>
        </p:nvPicPr>
        <p:blipFill>
          <a:blip r:embed="rId5">
            <a:alphaModFix/>
          </a:blip>
          <a:stretch>
            <a:fillRect/>
          </a:stretch>
        </p:blipFill>
        <p:spPr>
          <a:xfrm>
            <a:off x="7442200" y="0"/>
            <a:ext cx="1701801" cy="1657625"/>
          </a:xfrm>
          <a:prstGeom prst="rect">
            <a:avLst/>
          </a:prstGeom>
          <a:noFill/>
          <a:ln>
            <a:noFill/>
          </a:ln>
        </p:spPr>
      </p:pic>
      <p:pic>
        <p:nvPicPr>
          <p:cNvPr id="155" name="Shape 155"/>
          <p:cNvPicPr preferRelativeResize="0"/>
          <p:nvPr/>
        </p:nvPicPr>
        <p:blipFill>
          <a:blip r:embed="rId6">
            <a:alphaModFix/>
          </a:blip>
          <a:stretch>
            <a:fillRect/>
          </a:stretch>
        </p:blipFill>
        <p:spPr>
          <a:xfrm>
            <a:off x="3720050" y="-5175"/>
            <a:ext cx="2020352" cy="1498599"/>
          </a:xfrm>
          <a:prstGeom prst="rect">
            <a:avLst/>
          </a:prstGeom>
          <a:noFill/>
          <a:ln>
            <a:noFill/>
          </a:ln>
        </p:spPr>
      </p:pic>
      <p:pic>
        <p:nvPicPr>
          <p:cNvPr id="156" name="Shape 156"/>
          <p:cNvPicPr preferRelativeResize="0"/>
          <p:nvPr/>
        </p:nvPicPr>
        <p:blipFill>
          <a:blip r:embed="rId7">
            <a:alphaModFix/>
          </a:blip>
          <a:stretch>
            <a:fillRect/>
          </a:stretch>
        </p:blipFill>
        <p:spPr>
          <a:xfrm>
            <a:off x="2680525" y="1364975"/>
            <a:ext cx="1050598" cy="1359973"/>
          </a:xfrm>
          <a:prstGeom prst="rect">
            <a:avLst/>
          </a:prstGeom>
          <a:noFill/>
          <a:ln>
            <a:noFill/>
          </a:ln>
        </p:spPr>
      </p:pic>
      <p:pic>
        <p:nvPicPr>
          <p:cNvPr id="157" name="Shape 157"/>
          <p:cNvPicPr preferRelativeResize="0"/>
          <p:nvPr/>
        </p:nvPicPr>
        <p:blipFill>
          <a:blip r:embed="rId8">
            <a:alphaModFix/>
          </a:blip>
          <a:stretch>
            <a:fillRect/>
          </a:stretch>
        </p:blipFill>
        <p:spPr>
          <a:xfrm>
            <a:off x="5740400" y="1359800"/>
            <a:ext cx="1749048" cy="1128125"/>
          </a:xfrm>
          <a:prstGeom prst="rect">
            <a:avLst/>
          </a:prstGeom>
          <a:noFill/>
          <a:ln>
            <a:noFill/>
          </a:ln>
        </p:spPr>
      </p:pic>
      <p:pic>
        <p:nvPicPr>
          <p:cNvPr id="158" name="Shape 158"/>
          <p:cNvPicPr preferRelativeResize="0"/>
          <p:nvPr/>
        </p:nvPicPr>
        <p:blipFill>
          <a:blip r:embed="rId9">
            <a:alphaModFix/>
          </a:blip>
          <a:stretch>
            <a:fillRect/>
          </a:stretch>
        </p:blipFill>
        <p:spPr>
          <a:xfrm>
            <a:off x="3720050" y="1493425"/>
            <a:ext cx="2020352" cy="1226350"/>
          </a:xfrm>
          <a:prstGeom prst="rect">
            <a:avLst/>
          </a:prstGeom>
          <a:noFill/>
          <a:ln>
            <a:noFill/>
          </a:ln>
        </p:spPr>
      </p:pic>
      <p:pic>
        <p:nvPicPr>
          <p:cNvPr id="159" name="Shape 159"/>
          <p:cNvPicPr preferRelativeResize="0"/>
          <p:nvPr/>
        </p:nvPicPr>
        <p:blipFill>
          <a:blip r:embed="rId10">
            <a:alphaModFix/>
          </a:blip>
          <a:stretch>
            <a:fillRect/>
          </a:stretch>
        </p:blipFill>
        <p:spPr>
          <a:xfrm>
            <a:off x="2685125" y="2730125"/>
            <a:ext cx="3055273" cy="1498599"/>
          </a:xfrm>
          <a:prstGeom prst="rect">
            <a:avLst/>
          </a:prstGeom>
          <a:noFill/>
          <a:ln>
            <a:noFill/>
          </a:ln>
        </p:spPr>
      </p:pic>
      <p:pic>
        <p:nvPicPr>
          <p:cNvPr id="160" name="Shape 160"/>
          <p:cNvPicPr preferRelativeResize="0"/>
          <p:nvPr/>
        </p:nvPicPr>
        <p:blipFill>
          <a:blip r:embed="rId11">
            <a:alphaModFix/>
          </a:blip>
          <a:stretch>
            <a:fillRect/>
          </a:stretch>
        </p:blipFill>
        <p:spPr>
          <a:xfrm>
            <a:off x="5740400" y="175"/>
            <a:ext cx="1749048" cy="1359625"/>
          </a:xfrm>
          <a:prstGeom prst="rect">
            <a:avLst/>
          </a:prstGeom>
          <a:noFill/>
          <a:ln>
            <a:noFill/>
          </a:ln>
        </p:spPr>
      </p:pic>
      <p:pic>
        <p:nvPicPr>
          <p:cNvPr id="161" name="Shape 161"/>
          <p:cNvPicPr preferRelativeResize="0"/>
          <p:nvPr/>
        </p:nvPicPr>
        <p:blipFill>
          <a:blip r:embed="rId12">
            <a:alphaModFix/>
          </a:blip>
          <a:stretch>
            <a:fillRect/>
          </a:stretch>
        </p:blipFill>
        <p:spPr>
          <a:xfrm>
            <a:off x="5745000" y="2487925"/>
            <a:ext cx="1692600" cy="1359974"/>
          </a:xfrm>
          <a:prstGeom prst="rect">
            <a:avLst/>
          </a:prstGeom>
          <a:noFill/>
          <a:ln>
            <a:noFill/>
          </a:ln>
        </p:spPr>
      </p:pic>
      <p:pic>
        <p:nvPicPr>
          <p:cNvPr id="162" name="Shape 162"/>
          <p:cNvPicPr preferRelativeResize="0"/>
          <p:nvPr/>
        </p:nvPicPr>
        <p:blipFill>
          <a:blip r:embed="rId13">
            <a:alphaModFix/>
          </a:blip>
          <a:stretch>
            <a:fillRect/>
          </a:stretch>
        </p:blipFill>
        <p:spPr>
          <a:xfrm>
            <a:off x="7437600" y="1529150"/>
            <a:ext cx="1692599" cy="1424174"/>
          </a:xfrm>
          <a:prstGeom prst="rect">
            <a:avLst/>
          </a:prstGeom>
          <a:noFill/>
          <a:ln>
            <a:noFill/>
          </a:ln>
        </p:spPr>
      </p:pic>
      <p:pic>
        <p:nvPicPr>
          <p:cNvPr id="163" name="Shape 163"/>
          <p:cNvPicPr preferRelativeResize="0"/>
          <p:nvPr/>
        </p:nvPicPr>
        <p:blipFill>
          <a:blip r:embed="rId14">
            <a:alphaModFix/>
          </a:blip>
          <a:stretch>
            <a:fillRect/>
          </a:stretch>
        </p:blipFill>
        <p:spPr>
          <a:xfrm>
            <a:off x="1824375" y="175"/>
            <a:ext cx="1906755" cy="1359626"/>
          </a:xfrm>
          <a:prstGeom prst="rect">
            <a:avLst/>
          </a:prstGeom>
          <a:noFill/>
          <a:ln>
            <a:noFill/>
          </a:ln>
        </p:spPr>
      </p:pic>
      <p:pic>
        <p:nvPicPr>
          <p:cNvPr id="164" name="Shape 164"/>
          <p:cNvPicPr preferRelativeResize="0"/>
          <p:nvPr/>
        </p:nvPicPr>
        <p:blipFill>
          <a:blip r:embed="rId15">
            <a:alphaModFix/>
          </a:blip>
          <a:stretch>
            <a:fillRect/>
          </a:stretch>
        </p:blipFill>
        <p:spPr>
          <a:xfrm>
            <a:off x="0" y="3022600"/>
            <a:ext cx="1188777" cy="1128125"/>
          </a:xfrm>
          <a:prstGeom prst="rect">
            <a:avLst/>
          </a:prstGeom>
          <a:noFill/>
          <a:ln>
            <a:noFill/>
          </a:ln>
        </p:spPr>
      </p:pic>
      <p:pic>
        <p:nvPicPr>
          <p:cNvPr id="165" name="Shape 165"/>
          <p:cNvPicPr preferRelativeResize="0"/>
          <p:nvPr/>
        </p:nvPicPr>
        <p:blipFill>
          <a:blip r:embed="rId16">
            <a:alphaModFix/>
          </a:blip>
          <a:stretch>
            <a:fillRect/>
          </a:stretch>
        </p:blipFill>
        <p:spPr>
          <a:xfrm>
            <a:off x="0" y="4150725"/>
            <a:ext cx="1188772" cy="992779"/>
          </a:xfrm>
          <a:prstGeom prst="rect">
            <a:avLst/>
          </a:prstGeom>
          <a:noFill/>
          <a:ln>
            <a:noFill/>
          </a:ln>
        </p:spPr>
      </p:pic>
      <p:pic>
        <p:nvPicPr>
          <p:cNvPr id="166" name="Shape 166"/>
          <p:cNvPicPr preferRelativeResize="0"/>
          <p:nvPr/>
        </p:nvPicPr>
        <p:blipFill>
          <a:blip r:embed="rId17">
            <a:alphaModFix/>
          </a:blip>
          <a:stretch>
            <a:fillRect/>
          </a:stretch>
        </p:blipFill>
        <p:spPr>
          <a:xfrm>
            <a:off x="1188775" y="3027775"/>
            <a:ext cx="1496351" cy="1128123"/>
          </a:xfrm>
          <a:prstGeom prst="rect">
            <a:avLst/>
          </a:prstGeom>
          <a:noFill/>
          <a:ln>
            <a:noFill/>
          </a:ln>
        </p:spPr>
      </p:pic>
      <p:pic>
        <p:nvPicPr>
          <p:cNvPr id="167" name="Shape 167"/>
          <p:cNvPicPr preferRelativeResize="0"/>
          <p:nvPr/>
        </p:nvPicPr>
        <p:blipFill>
          <a:blip r:embed="rId18">
            <a:alphaModFix/>
          </a:blip>
          <a:stretch>
            <a:fillRect/>
          </a:stretch>
        </p:blipFill>
        <p:spPr>
          <a:xfrm>
            <a:off x="1184175" y="4075325"/>
            <a:ext cx="1496351" cy="1122263"/>
          </a:xfrm>
          <a:prstGeom prst="rect">
            <a:avLst/>
          </a:prstGeom>
          <a:noFill/>
          <a:ln>
            <a:noFill/>
          </a:ln>
        </p:spPr>
      </p:pic>
      <p:pic>
        <p:nvPicPr>
          <p:cNvPr id="168" name="Shape 168"/>
          <p:cNvPicPr preferRelativeResize="0"/>
          <p:nvPr/>
        </p:nvPicPr>
        <p:blipFill>
          <a:blip r:embed="rId19">
            <a:alphaModFix/>
          </a:blip>
          <a:stretch>
            <a:fillRect/>
          </a:stretch>
        </p:blipFill>
        <p:spPr>
          <a:xfrm>
            <a:off x="4725025" y="4179675"/>
            <a:ext cx="1019973" cy="963825"/>
          </a:xfrm>
          <a:prstGeom prst="rect">
            <a:avLst/>
          </a:prstGeom>
          <a:noFill/>
          <a:ln>
            <a:noFill/>
          </a:ln>
        </p:spPr>
      </p:pic>
      <p:pic>
        <p:nvPicPr>
          <p:cNvPr id="169" name="Shape 169"/>
          <p:cNvPicPr preferRelativeResize="0"/>
          <p:nvPr/>
        </p:nvPicPr>
        <p:blipFill>
          <a:blip r:embed="rId20">
            <a:alphaModFix/>
          </a:blip>
          <a:stretch>
            <a:fillRect/>
          </a:stretch>
        </p:blipFill>
        <p:spPr>
          <a:xfrm>
            <a:off x="5745000" y="3783875"/>
            <a:ext cx="1692600" cy="1359625"/>
          </a:xfrm>
          <a:prstGeom prst="rect">
            <a:avLst/>
          </a:prstGeom>
          <a:noFill/>
          <a:ln>
            <a:noFill/>
          </a:ln>
        </p:spPr>
      </p:pic>
      <p:pic>
        <p:nvPicPr>
          <p:cNvPr id="170" name="Shape 170"/>
          <p:cNvPicPr preferRelativeResize="0"/>
          <p:nvPr/>
        </p:nvPicPr>
        <p:blipFill>
          <a:blip r:embed="rId21">
            <a:alphaModFix/>
          </a:blip>
          <a:stretch>
            <a:fillRect/>
          </a:stretch>
        </p:blipFill>
        <p:spPr>
          <a:xfrm>
            <a:off x="2685125" y="4228725"/>
            <a:ext cx="2039900" cy="914776"/>
          </a:xfrm>
          <a:prstGeom prst="rect">
            <a:avLst/>
          </a:prstGeom>
          <a:noFill/>
          <a:ln>
            <a:noFill/>
          </a:ln>
        </p:spPr>
      </p:pic>
      <p:pic>
        <p:nvPicPr>
          <p:cNvPr id="171" name="Shape 171"/>
          <p:cNvPicPr preferRelativeResize="0"/>
          <p:nvPr/>
        </p:nvPicPr>
        <p:blipFill>
          <a:blip r:embed="rId22">
            <a:alphaModFix/>
          </a:blip>
          <a:stretch>
            <a:fillRect/>
          </a:stretch>
        </p:blipFill>
        <p:spPr>
          <a:xfrm>
            <a:off x="7437600" y="4157825"/>
            <a:ext cx="1692600" cy="992774"/>
          </a:xfrm>
          <a:prstGeom prst="rect">
            <a:avLst/>
          </a:prstGeom>
          <a:noFill/>
          <a:ln>
            <a:noFill/>
          </a:ln>
        </p:spPr>
      </p:pic>
      <p:pic>
        <p:nvPicPr>
          <p:cNvPr id="172" name="Shape 172"/>
          <p:cNvPicPr preferRelativeResize="0"/>
          <p:nvPr/>
        </p:nvPicPr>
        <p:blipFill>
          <a:blip r:embed="rId23">
            <a:alphaModFix/>
          </a:blip>
          <a:stretch>
            <a:fillRect/>
          </a:stretch>
        </p:blipFill>
        <p:spPr>
          <a:xfrm>
            <a:off x="7446800" y="2953325"/>
            <a:ext cx="1692601" cy="1219720"/>
          </a:xfrm>
          <a:prstGeom prst="rect">
            <a:avLst/>
          </a:prstGeom>
          <a:noFill/>
          <a:ln>
            <a:noFill/>
          </a:ln>
        </p:spPr>
      </p:pic>
      <p:sp>
        <p:nvSpPr>
          <p:cNvPr id="173" name="Shape 173"/>
          <p:cNvSpPr txBox="1"/>
          <p:nvPr/>
        </p:nvSpPr>
        <p:spPr>
          <a:xfrm>
            <a:off x="490850" y="1529138"/>
            <a:ext cx="7648800" cy="16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FF00"/>
                </a:solidFill>
                <a:latin typeface="Old Standard TT"/>
                <a:ea typeface="Old Standard TT"/>
                <a:cs typeface="Old Standard TT"/>
                <a:sym typeface="Old Standard TT"/>
              </a:rPr>
              <a:t>THE END</a:t>
            </a:r>
            <a:endParaRPr sz="7200" b="1">
              <a:solidFill>
                <a:srgbClr val="FFFF00"/>
              </a:solidFill>
              <a:latin typeface="Old Standard TT"/>
              <a:ea typeface="Old Standard TT"/>
              <a:cs typeface="Old Standard TT"/>
              <a:sym typeface="Old Standard TT"/>
            </a:endParaRPr>
          </a:p>
          <a:p>
            <a:pPr marL="0" lvl="0" indent="0" algn="ctr" rtl="0">
              <a:spcBef>
                <a:spcPts val="0"/>
              </a:spcBef>
              <a:spcAft>
                <a:spcPts val="0"/>
              </a:spcAft>
              <a:buNone/>
            </a:pPr>
            <a:r>
              <a:rPr lang="en" sz="7200" b="1">
                <a:solidFill>
                  <a:srgbClr val="FFFF00"/>
                </a:solidFill>
                <a:latin typeface="Old Standard TT"/>
                <a:ea typeface="Old Standard TT"/>
                <a:cs typeface="Old Standard TT"/>
                <a:sym typeface="Old Standard TT"/>
              </a:rPr>
              <a:t>Asante Sana! </a:t>
            </a:r>
            <a:endParaRPr sz="7200" b="1">
              <a:solidFill>
                <a:srgbClr val="FFFF00"/>
              </a:solidFill>
              <a:latin typeface="Old Standard TT"/>
              <a:ea typeface="Old Standard TT"/>
              <a:cs typeface="Old Standard TT"/>
              <a:sym typeface="Old Standard T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1200"/>
                                        <p:tgtEl>
                                          <p:spTgt spid="1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sz="2000" dirty="0" smtClean="0"/>
              <a:t>Disclaimer:</a:t>
            </a:r>
            <a:br>
              <a:rPr lang="en-US" sz="2000" dirty="0" smtClean="0"/>
            </a:br>
            <a:r>
              <a:rPr lang="en-US" sz="2000" dirty="0" smtClean="0"/>
              <a:t>The undergraduate students prepared this presentation on their own, they were told to prepare a presentation for our weekly meeting via Skype (Thursdays from 9-11 am ET). And they were asked to present it to the whole group. It was also brought to their attention that they have only five minutes to present. They </a:t>
            </a:r>
            <a:r>
              <a:rPr lang="en-US" sz="2000" dirty="0"/>
              <a:t>came up with this </a:t>
            </a:r>
            <a:r>
              <a:rPr lang="en-US" sz="2000" dirty="0" smtClean="0"/>
              <a:t>presentation and did a superb job.</a:t>
            </a:r>
            <a:br>
              <a:rPr lang="en-US" sz="2000" dirty="0" smtClean="0"/>
            </a:br>
            <a:r>
              <a:rPr lang="en-US" sz="2000" dirty="0" smtClean="0"/>
              <a:t>It has been edited (slightly) by Anna Dye and Trino </a:t>
            </a:r>
            <a:r>
              <a:rPr lang="en-US" sz="2000" dirty="0" err="1" smtClean="0"/>
              <a:t>Ascencio</a:t>
            </a:r>
            <a:r>
              <a:rPr lang="en-US" sz="2000" dirty="0" smtClean="0"/>
              <a:t>-Ibanez.</a:t>
            </a:r>
            <a:endParaRPr lang="en-US" sz="2000" dirty="0"/>
          </a:p>
        </p:txBody>
      </p:sp>
    </p:spTree>
    <p:extLst>
      <p:ext uri="{BB962C8B-B14F-4D97-AF65-F5344CB8AC3E}">
        <p14:creationId xmlns:p14="http://schemas.microsoft.com/office/powerpoint/2010/main" val="163264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0" y="2701950"/>
            <a:ext cx="8118600" cy="1522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000" b="1"/>
              <a:t>Cassava Mosaic Disease:</a:t>
            </a:r>
            <a:endParaRPr sz="4000" b="1"/>
          </a:p>
          <a:p>
            <a:pPr marL="0" lvl="0" indent="0">
              <a:spcBef>
                <a:spcPts val="0"/>
              </a:spcBef>
              <a:spcAft>
                <a:spcPts val="0"/>
              </a:spcAft>
              <a:buNone/>
            </a:pPr>
            <a:r>
              <a:rPr lang="en" sz="4000"/>
              <a:t>Two weeks in Kenya!</a:t>
            </a:r>
            <a:endParaRPr sz="4000"/>
          </a:p>
        </p:txBody>
      </p:sp>
      <p:sp>
        <p:nvSpPr>
          <p:cNvPr id="60" name="Shape 60"/>
          <p:cNvSpPr txBox="1">
            <a:spLocks noGrp="1"/>
          </p:cNvSpPr>
          <p:nvPr>
            <p:ph type="subTitle" idx="1"/>
          </p:nvPr>
        </p:nvSpPr>
        <p:spPr>
          <a:xfrm>
            <a:off x="76675" y="4224750"/>
            <a:ext cx="5137500" cy="800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1800"/>
              <a:t>Vanessa Ly, Bria Massey, Ivori Schley, Ashley Yancey, and Yamilex Rosado</a:t>
            </a:r>
            <a:endParaRPr sz="1800"/>
          </a:p>
        </p:txBody>
      </p:sp>
      <p:pic>
        <p:nvPicPr>
          <p:cNvPr id="61" name="Shape 61"/>
          <p:cNvPicPr preferRelativeResize="0"/>
          <p:nvPr/>
        </p:nvPicPr>
        <p:blipFill>
          <a:blip r:embed="rId3">
            <a:alphaModFix/>
          </a:blip>
          <a:stretch>
            <a:fillRect/>
          </a:stretch>
        </p:blipFill>
        <p:spPr>
          <a:xfrm>
            <a:off x="6189225" y="0"/>
            <a:ext cx="2954773" cy="2477604"/>
          </a:xfrm>
          <a:prstGeom prst="rect">
            <a:avLst/>
          </a:prstGeom>
          <a:noFill/>
          <a:ln>
            <a:noFill/>
          </a:ln>
        </p:spPr>
      </p:pic>
      <p:pic>
        <p:nvPicPr>
          <p:cNvPr id="62" name="Shape 62"/>
          <p:cNvPicPr preferRelativeResize="0"/>
          <p:nvPr/>
        </p:nvPicPr>
        <p:blipFill>
          <a:blip r:embed="rId4">
            <a:alphaModFix/>
          </a:blip>
          <a:stretch>
            <a:fillRect/>
          </a:stretch>
        </p:blipFill>
        <p:spPr>
          <a:xfrm>
            <a:off x="6189225" y="2698597"/>
            <a:ext cx="2954773" cy="2444904"/>
          </a:xfrm>
          <a:prstGeom prst="rect">
            <a:avLst/>
          </a:prstGeom>
          <a:noFill/>
          <a:ln>
            <a:noFill/>
          </a:ln>
        </p:spPr>
      </p:pic>
      <p:pic>
        <p:nvPicPr>
          <p:cNvPr id="63" name="Shape 63"/>
          <p:cNvPicPr preferRelativeResize="0"/>
          <p:nvPr/>
        </p:nvPicPr>
        <p:blipFill>
          <a:blip r:embed="rId5">
            <a:alphaModFix/>
          </a:blip>
          <a:stretch>
            <a:fillRect/>
          </a:stretch>
        </p:blipFill>
        <p:spPr>
          <a:xfrm>
            <a:off x="3131100" y="0"/>
            <a:ext cx="2577552" cy="2571751"/>
          </a:xfrm>
          <a:prstGeom prst="rect">
            <a:avLst/>
          </a:prstGeom>
          <a:noFill/>
          <a:ln>
            <a:noFill/>
          </a:ln>
        </p:spPr>
      </p:pic>
      <p:pic>
        <p:nvPicPr>
          <p:cNvPr id="64" name="Shape 64"/>
          <p:cNvPicPr preferRelativeResize="0"/>
          <p:nvPr/>
        </p:nvPicPr>
        <p:blipFill>
          <a:blip r:embed="rId6">
            <a:alphaModFix/>
          </a:blip>
          <a:stretch>
            <a:fillRect/>
          </a:stretch>
        </p:blipFill>
        <p:spPr>
          <a:xfrm>
            <a:off x="340225" y="0"/>
            <a:ext cx="2310328" cy="2571751"/>
          </a:xfrm>
          <a:prstGeom prst="rect">
            <a:avLst/>
          </a:prstGeom>
          <a:noFill/>
          <a:ln>
            <a:noFill/>
          </a:ln>
        </p:spPr>
      </p:pic>
    </p:spTree>
    <p:extLst>
      <p:ext uri="{BB962C8B-B14F-4D97-AF65-F5344CB8AC3E}">
        <p14:creationId xmlns:p14="http://schemas.microsoft.com/office/powerpoint/2010/main" val="55289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2638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Experiment Objectives</a:t>
            </a:r>
            <a:endParaRPr b="1"/>
          </a:p>
        </p:txBody>
      </p:sp>
      <p:sp>
        <p:nvSpPr>
          <p:cNvPr id="70" name="Shape 7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Collect samples from JKUAT (symptomatic &amp; asymptomatic)</a:t>
            </a:r>
            <a:endParaRPr/>
          </a:p>
          <a:p>
            <a:pPr marL="0" lvl="0" indent="0">
              <a:spcBef>
                <a:spcPts val="1600"/>
              </a:spcBef>
              <a:spcAft>
                <a:spcPts val="0"/>
              </a:spcAft>
              <a:buNone/>
            </a:pPr>
            <a:r>
              <a:rPr lang="en"/>
              <a:t>Perform analysis</a:t>
            </a:r>
            <a:endParaRPr/>
          </a:p>
          <a:p>
            <a:pPr marL="0" lvl="0" indent="0">
              <a:spcBef>
                <a:spcPts val="1600"/>
              </a:spcBef>
              <a:spcAft>
                <a:spcPts val="0"/>
              </a:spcAft>
              <a:buNone/>
            </a:pPr>
            <a:r>
              <a:rPr lang="en"/>
              <a:t>Construct DNA Libraries for sequencing in North Carolina</a:t>
            </a:r>
            <a:endParaRPr/>
          </a:p>
          <a:p>
            <a:pPr marL="0" lvl="0" indent="0">
              <a:spcBef>
                <a:spcPts val="1600"/>
              </a:spcBef>
              <a:spcAft>
                <a:spcPts val="0"/>
              </a:spcAft>
              <a:buNone/>
            </a:pPr>
            <a:r>
              <a:rPr lang="en"/>
              <a:t>Evaluate viral evolution in begomoviruses </a:t>
            </a:r>
            <a:endParaRPr/>
          </a:p>
          <a:p>
            <a:pPr marL="0" lvl="0" indent="0">
              <a:spcBef>
                <a:spcPts val="1600"/>
              </a:spcBef>
              <a:spcAft>
                <a:spcPts val="0"/>
              </a:spcAft>
              <a:buNone/>
            </a:pPr>
            <a:endParaRPr/>
          </a:p>
          <a:p>
            <a:pPr marL="0" lvl="0" indent="457200" algn="just" rtl="0">
              <a:lnSpc>
                <a:spcPct val="150000"/>
              </a:lnSpc>
              <a:spcBef>
                <a:spcPts val="1600"/>
              </a:spcBef>
              <a:spcAft>
                <a:spcPts val="0"/>
              </a:spcAft>
              <a:buClr>
                <a:schemeClr val="dk1"/>
              </a:buClr>
              <a:buSzPts val="1100"/>
              <a:buFont typeface="Arial"/>
              <a:buNone/>
            </a:pPr>
            <a:endParaRPr sz="1100">
              <a:latin typeface="Arial"/>
              <a:ea typeface="Arial"/>
              <a:cs typeface="Arial"/>
              <a:sym typeface="Arial"/>
            </a:endParaRPr>
          </a:p>
          <a:p>
            <a:pPr marL="0" lvl="0" indent="0">
              <a:spcBef>
                <a:spcPts val="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0" y="0"/>
            <a:ext cx="3467400" cy="5325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b="1"/>
              <a:t>While In Kenya...</a:t>
            </a:r>
            <a:endParaRPr b="1"/>
          </a:p>
        </p:txBody>
      </p:sp>
      <p:sp>
        <p:nvSpPr>
          <p:cNvPr id="76" name="Shape 76"/>
          <p:cNvSpPr txBox="1">
            <a:spLocks noGrp="1"/>
          </p:cNvSpPr>
          <p:nvPr>
            <p:ph type="body" idx="1"/>
          </p:nvPr>
        </p:nvSpPr>
        <p:spPr>
          <a:xfrm>
            <a:off x="4335050" y="692625"/>
            <a:ext cx="4547400" cy="40665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Font typeface="Times New Roman"/>
              <a:buChar char="●"/>
            </a:pPr>
            <a:r>
              <a:rPr lang="en" sz="1400" dirty="0"/>
              <a:t>Made group summary of project description</a:t>
            </a:r>
            <a:endParaRPr sz="1400" dirty="0"/>
          </a:p>
          <a:p>
            <a:pPr marL="457200" lvl="0" indent="-317500" rtl="0">
              <a:spcBef>
                <a:spcPts val="0"/>
              </a:spcBef>
              <a:spcAft>
                <a:spcPts val="0"/>
              </a:spcAft>
              <a:buClr>
                <a:schemeClr val="dk1"/>
              </a:buClr>
              <a:buSzPts val="1400"/>
              <a:buFont typeface="Times New Roman"/>
              <a:buChar char="●"/>
            </a:pPr>
            <a:r>
              <a:rPr lang="en" sz="1400" dirty="0"/>
              <a:t>Collected samples from Greenhouse (JKUAT and Rod’s samples from ILRI greenhouse)</a:t>
            </a:r>
            <a:endParaRPr sz="1400" dirty="0"/>
          </a:p>
          <a:p>
            <a:pPr marL="457200" lvl="0" indent="-317500" rtl="0">
              <a:spcBef>
                <a:spcPts val="0"/>
              </a:spcBef>
              <a:spcAft>
                <a:spcPts val="0"/>
              </a:spcAft>
              <a:buClr>
                <a:schemeClr val="dk1"/>
              </a:buClr>
              <a:buSzPts val="1400"/>
              <a:buFont typeface="Times New Roman"/>
              <a:buChar char="●"/>
            </a:pPr>
            <a:r>
              <a:rPr lang="en" sz="1400" dirty="0"/>
              <a:t>DNA Purification &amp; RNA Purification</a:t>
            </a:r>
            <a:endParaRPr sz="1400" dirty="0"/>
          </a:p>
          <a:p>
            <a:pPr marL="457200" lvl="0" indent="-317500" rtl="0">
              <a:spcBef>
                <a:spcPts val="0"/>
              </a:spcBef>
              <a:spcAft>
                <a:spcPts val="0"/>
              </a:spcAft>
              <a:buClr>
                <a:schemeClr val="dk1"/>
              </a:buClr>
              <a:buSzPts val="1400"/>
              <a:buFont typeface="Times New Roman"/>
              <a:buChar char="●"/>
            </a:pPr>
            <a:r>
              <a:rPr lang="en" sz="1400" dirty="0"/>
              <a:t>Virion Nucleic Acids Purification</a:t>
            </a:r>
            <a:endParaRPr sz="1400" dirty="0"/>
          </a:p>
          <a:p>
            <a:pPr marL="457200" lvl="0" indent="-317500" rtl="0">
              <a:spcBef>
                <a:spcPts val="0"/>
              </a:spcBef>
              <a:spcAft>
                <a:spcPts val="0"/>
              </a:spcAft>
              <a:buClr>
                <a:schemeClr val="dk1"/>
              </a:buClr>
              <a:buSzPts val="1400"/>
              <a:buFont typeface="Times New Roman"/>
              <a:buChar char="●"/>
            </a:pPr>
            <a:r>
              <a:rPr lang="en" sz="1400" dirty="0"/>
              <a:t>ELISA (sandwich &amp; strip method)</a:t>
            </a:r>
            <a:endParaRPr sz="1400" dirty="0"/>
          </a:p>
          <a:p>
            <a:pPr marL="457200" lvl="0" indent="-317500" rtl="0">
              <a:spcBef>
                <a:spcPts val="0"/>
              </a:spcBef>
              <a:spcAft>
                <a:spcPts val="0"/>
              </a:spcAft>
              <a:buClr>
                <a:schemeClr val="dk1"/>
              </a:buClr>
              <a:buSzPts val="1400"/>
              <a:buFont typeface="Times New Roman"/>
              <a:buChar char="●"/>
            </a:pPr>
            <a:r>
              <a:rPr lang="en" sz="1400" dirty="0"/>
              <a:t>Gel Electrophoresis</a:t>
            </a:r>
            <a:endParaRPr sz="1400" dirty="0"/>
          </a:p>
          <a:p>
            <a:pPr marL="457200" lvl="0" indent="-317500" rtl="0">
              <a:spcBef>
                <a:spcPts val="0"/>
              </a:spcBef>
              <a:spcAft>
                <a:spcPts val="0"/>
              </a:spcAft>
              <a:buSzPts val="1400"/>
              <a:buFont typeface="Times New Roman"/>
              <a:buChar char="●"/>
            </a:pPr>
            <a:r>
              <a:rPr lang="en" sz="1400" dirty="0"/>
              <a:t>DNA/RNA Nanodrop</a:t>
            </a:r>
            <a:endParaRPr sz="1400" dirty="0"/>
          </a:p>
          <a:p>
            <a:pPr marL="457200" lvl="0" indent="-317500" rtl="0">
              <a:spcBef>
                <a:spcPts val="0"/>
              </a:spcBef>
              <a:spcAft>
                <a:spcPts val="0"/>
              </a:spcAft>
              <a:buSzPts val="1400"/>
              <a:buFont typeface="Times New Roman"/>
              <a:buChar char="●"/>
            </a:pPr>
            <a:r>
              <a:rPr lang="en" sz="1400" dirty="0"/>
              <a:t>PCR</a:t>
            </a:r>
            <a:endParaRPr sz="1400" dirty="0"/>
          </a:p>
          <a:p>
            <a:pPr marL="457200" lvl="0" indent="-317500" rtl="0">
              <a:spcBef>
                <a:spcPts val="0"/>
              </a:spcBef>
              <a:spcAft>
                <a:spcPts val="0"/>
              </a:spcAft>
              <a:buSzPts val="1400"/>
              <a:buFont typeface="Times New Roman"/>
              <a:buChar char="●"/>
            </a:pPr>
            <a:r>
              <a:rPr lang="en" sz="1400" dirty="0"/>
              <a:t>RCA</a:t>
            </a:r>
            <a:endParaRPr sz="1400" dirty="0"/>
          </a:p>
          <a:p>
            <a:pPr marL="457200" lvl="0" indent="-317500" rtl="0">
              <a:spcBef>
                <a:spcPts val="0"/>
              </a:spcBef>
              <a:spcAft>
                <a:spcPts val="0"/>
              </a:spcAft>
              <a:buSzPts val="1400"/>
              <a:buFont typeface="Times New Roman"/>
              <a:buChar char="●"/>
            </a:pPr>
            <a:r>
              <a:rPr lang="en" sz="1400" dirty="0"/>
              <a:t>qPCR</a:t>
            </a:r>
            <a:endParaRPr sz="1400" dirty="0"/>
          </a:p>
          <a:p>
            <a:pPr marL="457200" lvl="0" indent="-317500" rtl="0">
              <a:spcBef>
                <a:spcPts val="0"/>
              </a:spcBef>
              <a:spcAft>
                <a:spcPts val="0"/>
              </a:spcAft>
              <a:buSzPts val="1400"/>
              <a:buFont typeface="Times New Roman"/>
              <a:buChar char="●"/>
            </a:pPr>
            <a:r>
              <a:rPr lang="en" sz="1400" dirty="0"/>
              <a:t>Whitefly Rearing</a:t>
            </a:r>
            <a:endParaRPr sz="1400" dirty="0"/>
          </a:p>
          <a:p>
            <a:pPr marL="457200" lvl="0" indent="-317500" rtl="0">
              <a:spcBef>
                <a:spcPts val="0"/>
              </a:spcBef>
              <a:spcAft>
                <a:spcPts val="0"/>
              </a:spcAft>
              <a:buSzPts val="1400"/>
              <a:buFont typeface="Times New Roman"/>
              <a:buChar char="●"/>
            </a:pPr>
            <a:r>
              <a:rPr lang="en" sz="1400" dirty="0"/>
              <a:t>DNA purification with Aphids </a:t>
            </a:r>
            <a:endParaRPr sz="1400" dirty="0"/>
          </a:p>
          <a:p>
            <a:pPr marL="457200" lvl="0" indent="-304800" rtl="0">
              <a:spcBef>
                <a:spcPts val="0"/>
              </a:spcBef>
              <a:spcAft>
                <a:spcPts val="0"/>
              </a:spcAft>
              <a:buSzPts val="1200"/>
              <a:buFont typeface="Times New Roman"/>
              <a:buChar char="●"/>
            </a:pPr>
            <a:r>
              <a:rPr lang="en" sz="1400" dirty="0"/>
              <a:t>Data Analysis on PCR</a:t>
            </a:r>
            <a:r>
              <a:rPr lang="en" sz="1200" dirty="0"/>
              <a:t> </a:t>
            </a:r>
            <a:endParaRPr sz="1200" dirty="0">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endParaRPr sz="1100" dirty="0">
              <a:solidFill>
                <a:schemeClr val="dk1"/>
              </a:solidFill>
            </a:endParaRPr>
          </a:p>
          <a:p>
            <a:pPr marL="0" lvl="0" indent="0" rtl="0">
              <a:spcBef>
                <a:spcPts val="0"/>
              </a:spcBef>
              <a:spcAft>
                <a:spcPts val="1600"/>
              </a:spcAft>
              <a:buNone/>
            </a:pPr>
            <a:endParaRPr dirty="0"/>
          </a:p>
        </p:txBody>
      </p:sp>
      <p:sp>
        <p:nvSpPr>
          <p:cNvPr id="77" name="Shape 77"/>
          <p:cNvSpPr txBox="1"/>
          <p:nvPr/>
        </p:nvSpPr>
        <p:spPr>
          <a:xfrm>
            <a:off x="114950" y="2909583"/>
            <a:ext cx="4223400" cy="2241900"/>
          </a:xfrm>
          <a:prstGeom prst="rect">
            <a:avLst/>
          </a:prstGeom>
          <a:noFill/>
          <a:ln>
            <a:noFill/>
          </a:ln>
        </p:spPr>
        <p:txBody>
          <a:bodyPr spcFirstLastPara="1" wrap="square" lIns="91425" tIns="91425" rIns="91425" bIns="91425" anchor="t" anchorCtr="0">
            <a:noAutofit/>
          </a:bodyPr>
          <a:lstStyle/>
          <a:p>
            <a:pPr marL="0" lvl="0" indent="457200" algn="ctr" rtl="0">
              <a:lnSpc>
                <a:spcPct val="115000"/>
              </a:lnSpc>
              <a:spcBef>
                <a:spcPts val="0"/>
              </a:spcBef>
              <a:spcAft>
                <a:spcPts val="0"/>
              </a:spcAft>
              <a:buNone/>
            </a:pPr>
            <a:r>
              <a:rPr lang="en" dirty="0">
                <a:solidFill>
                  <a:schemeClr val="dk1"/>
                </a:solidFill>
                <a:latin typeface="Old Standard TT"/>
                <a:ea typeface="Old Standard TT"/>
                <a:cs typeface="Old Standard TT"/>
                <a:sym typeface="Old Standard TT"/>
              </a:rPr>
              <a:t>Lost 2013 samples from JKUAT</a:t>
            </a:r>
            <a:endParaRPr dirty="0">
              <a:solidFill>
                <a:schemeClr val="dk1"/>
              </a:solidFill>
              <a:latin typeface="Old Standard TT"/>
              <a:ea typeface="Old Standard TT"/>
              <a:cs typeface="Old Standard TT"/>
              <a:sym typeface="Old Standard TT"/>
            </a:endParaRPr>
          </a:p>
          <a:p>
            <a:pPr marL="0" lvl="0" indent="457200" algn="ctr" rtl="0">
              <a:lnSpc>
                <a:spcPct val="115000"/>
              </a:lnSpc>
              <a:spcBef>
                <a:spcPts val="1600"/>
              </a:spcBef>
              <a:spcAft>
                <a:spcPts val="0"/>
              </a:spcAft>
              <a:buNone/>
            </a:pPr>
            <a:r>
              <a:rPr lang="en" dirty="0">
                <a:solidFill>
                  <a:schemeClr val="dk1"/>
                </a:solidFill>
                <a:latin typeface="Old Standard TT"/>
                <a:ea typeface="Old Standard TT"/>
                <a:cs typeface="Old Standard TT"/>
                <a:sym typeface="Old Standard TT"/>
              </a:rPr>
              <a:t>Negative Results from PCR</a:t>
            </a:r>
            <a:endParaRPr dirty="0">
              <a:solidFill>
                <a:schemeClr val="dk1"/>
              </a:solidFill>
              <a:latin typeface="Old Standard TT"/>
              <a:ea typeface="Old Standard TT"/>
              <a:cs typeface="Old Standard TT"/>
              <a:sym typeface="Old Standard TT"/>
            </a:endParaRPr>
          </a:p>
          <a:p>
            <a:pPr marL="0" lvl="0" indent="457200" algn="ctr" rtl="0">
              <a:lnSpc>
                <a:spcPct val="115000"/>
              </a:lnSpc>
              <a:spcBef>
                <a:spcPts val="1600"/>
              </a:spcBef>
              <a:spcAft>
                <a:spcPts val="0"/>
              </a:spcAft>
              <a:buNone/>
            </a:pPr>
            <a:r>
              <a:rPr lang="en" dirty="0">
                <a:solidFill>
                  <a:schemeClr val="dk1"/>
                </a:solidFill>
                <a:latin typeface="Old Standard TT"/>
                <a:ea typeface="Old Standard TT"/>
                <a:cs typeface="Old Standard TT"/>
                <a:sym typeface="Old Standard TT"/>
              </a:rPr>
              <a:t>Sealing tape for plates defective, loss of samples</a:t>
            </a:r>
            <a:endParaRPr dirty="0">
              <a:solidFill>
                <a:schemeClr val="dk1"/>
              </a:solidFill>
              <a:latin typeface="Old Standard TT"/>
              <a:ea typeface="Old Standard TT"/>
              <a:cs typeface="Old Standard TT"/>
              <a:sym typeface="Old Standard TT"/>
            </a:endParaRPr>
          </a:p>
          <a:p>
            <a:pPr marL="0" lvl="0" indent="0" algn="ctr" rtl="0">
              <a:lnSpc>
                <a:spcPct val="115000"/>
              </a:lnSpc>
              <a:spcBef>
                <a:spcPts val="1600"/>
              </a:spcBef>
              <a:spcAft>
                <a:spcPts val="0"/>
              </a:spcAft>
              <a:buNone/>
            </a:pPr>
            <a:r>
              <a:rPr lang="en" dirty="0">
                <a:solidFill>
                  <a:schemeClr val="dk1"/>
                </a:solidFill>
                <a:latin typeface="Old Standard TT"/>
                <a:ea typeface="Old Standard TT"/>
                <a:cs typeface="Old Standard TT"/>
                <a:sym typeface="Old Standard TT"/>
              </a:rPr>
              <a:t>Inconclusive Results from Immunological Detections </a:t>
            </a:r>
            <a:endParaRPr dirty="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sz="1800" dirty="0">
              <a:solidFill>
                <a:schemeClr val="dk1"/>
              </a:solidFill>
              <a:latin typeface="Old Standard TT"/>
              <a:ea typeface="Old Standard TT"/>
              <a:cs typeface="Old Standard TT"/>
              <a:sym typeface="Old Standard TT"/>
            </a:endParaRPr>
          </a:p>
        </p:txBody>
      </p:sp>
      <p:sp>
        <p:nvSpPr>
          <p:cNvPr id="78" name="Shape 78"/>
          <p:cNvSpPr txBox="1">
            <a:spLocks noGrp="1"/>
          </p:cNvSpPr>
          <p:nvPr>
            <p:ph type="title"/>
          </p:nvPr>
        </p:nvSpPr>
        <p:spPr>
          <a:xfrm>
            <a:off x="329000" y="2476968"/>
            <a:ext cx="3795300" cy="613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Limitations/Setbacks</a:t>
            </a:r>
            <a:endParaRPr dirty="0"/>
          </a:p>
        </p:txBody>
      </p:sp>
      <p:sp>
        <p:nvSpPr>
          <p:cNvPr id="79" name="Shape 79"/>
          <p:cNvSpPr txBox="1">
            <a:spLocks noGrp="1"/>
          </p:cNvSpPr>
          <p:nvPr>
            <p:ph type="title"/>
          </p:nvPr>
        </p:nvSpPr>
        <p:spPr>
          <a:xfrm>
            <a:off x="0" y="612563"/>
            <a:ext cx="2065200" cy="43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What we planned:</a:t>
            </a:r>
            <a:endParaRPr sz="1800"/>
          </a:p>
        </p:txBody>
      </p:sp>
      <p:sp>
        <p:nvSpPr>
          <p:cNvPr id="80" name="Shape 80"/>
          <p:cNvSpPr txBox="1">
            <a:spLocks noGrp="1"/>
          </p:cNvSpPr>
          <p:nvPr>
            <p:ph type="title"/>
          </p:nvPr>
        </p:nvSpPr>
        <p:spPr>
          <a:xfrm>
            <a:off x="4335050" y="260025"/>
            <a:ext cx="2065200" cy="43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What we did:</a:t>
            </a:r>
            <a:endParaRPr sz="1800"/>
          </a:p>
        </p:txBody>
      </p:sp>
      <p:sp>
        <p:nvSpPr>
          <p:cNvPr id="81" name="Shape 81"/>
          <p:cNvSpPr txBox="1">
            <a:spLocks noGrp="1"/>
          </p:cNvSpPr>
          <p:nvPr>
            <p:ph type="body" idx="1"/>
          </p:nvPr>
        </p:nvSpPr>
        <p:spPr>
          <a:xfrm>
            <a:off x="0" y="1004450"/>
            <a:ext cx="2899800" cy="12864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Font typeface="Times New Roman"/>
              <a:buChar char="●"/>
            </a:pPr>
            <a:r>
              <a:rPr lang="en" sz="1400"/>
              <a:t>Samples Collected</a:t>
            </a:r>
            <a:endParaRPr sz="1400"/>
          </a:p>
          <a:p>
            <a:pPr marL="457200" lvl="0" indent="-317500" rtl="0">
              <a:spcBef>
                <a:spcPts val="0"/>
              </a:spcBef>
              <a:spcAft>
                <a:spcPts val="0"/>
              </a:spcAft>
              <a:buSzPts val="1400"/>
              <a:buChar char="●"/>
            </a:pPr>
            <a:r>
              <a:rPr lang="en" sz="1400"/>
              <a:t>DNA/RNA Purification</a:t>
            </a:r>
            <a:endParaRPr sz="1400"/>
          </a:p>
          <a:p>
            <a:pPr marL="457200" lvl="0" indent="-317500" rtl="0">
              <a:spcBef>
                <a:spcPts val="0"/>
              </a:spcBef>
              <a:spcAft>
                <a:spcPts val="0"/>
              </a:spcAft>
              <a:buSzPts val="1400"/>
              <a:buChar char="●"/>
            </a:pPr>
            <a:r>
              <a:rPr lang="en" sz="1400"/>
              <a:t>ELISA</a:t>
            </a:r>
            <a:endParaRPr sz="1400"/>
          </a:p>
          <a:p>
            <a:pPr marL="457200" lvl="0" indent="-317500" rtl="0">
              <a:spcBef>
                <a:spcPts val="0"/>
              </a:spcBef>
              <a:spcAft>
                <a:spcPts val="0"/>
              </a:spcAft>
              <a:buSzPts val="1400"/>
              <a:buChar char="●"/>
            </a:pPr>
            <a:r>
              <a:rPr lang="en" sz="1400"/>
              <a:t>PCR</a:t>
            </a:r>
            <a:endParaRPr sz="1400"/>
          </a:p>
          <a:p>
            <a:pPr marL="457200" lvl="0" indent="-317500" rtl="0">
              <a:spcBef>
                <a:spcPts val="0"/>
              </a:spcBef>
              <a:spcAft>
                <a:spcPts val="0"/>
              </a:spcAft>
              <a:buSzPts val="1400"/>
              <a:buChar char="●"/>
            </a:pPr>
            <a:r>
              <a:rPr lang="en" sz="1400"/>
              <a:t>RCA</a:t>
            </a:r>
            <a:endParaRPr sz="1400"/>
          </a:p>
          <a:p>
            <a:pPr marL="457200" lvl="0" indent="-317500" rtl="0">
              <a:spcBef>
                <a:spcPts val="0"/>
              </a:spcBef>
              <a:spcAft>
                <a:spcPts val="0"/>
              </a:spcAft>
              <a:buSzPts val="1400"/>
              <a:buChar char="●"/>
            </a:pPr>
            <a:r>
              <a:rPr lang="en" sz="1400"/>
              <a:t>Whitefly Rearing</a:t>
            </a:r>
            <a:endParaRPr sz="1400"/>
          </a:p>
          <a:p>
            <a:pPr marL="0" lvl="0" indent="0" rtl="0">
              <a:spcBef>
                <a:spcPts val="0"/>
              </a:spcBef>
              <a:spcAft>
                <a:spcPts val="0"/>
              </a:spcAft>
              <a:buClr>
                <a:schemeClr val="dk1"/>
              </a:buClr>
              <a:buSzPts val="1100"/>
              <a:buFont typeface="Arial"/>
              <a:buNone/>
            </a:pPr>
            <a:endParaRPr sz="1100">
              <a:solidFill>
                <a:schemeClr val="dk1"/>
              </a:solidFill>
            </a:endParaRPr>
          </a:p>
          <a:p>
            <a:pPr marL="0" lvl="0" indent="0" rtl="0">
              <a:spcBef>
                <a:spcPts val="0"/>
              </a:spcBef>
              <a:spcAft>
                <a:spcPts val="1600"/>
              </a:spcAft>
              <a:buNone/>
            </a:pP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1000"/>
                                        <p:tgtEl>
                                          <p:spTgt spid="80"/>
                                        </p:tgtEl>
                                        <p:attrNameLst>
                                          <p:attrName>ppt_x</p:attrName>
                                        </p:attrNameLst>
                                      </p:cBhvr>
                                      <p:tavLst>
                                        <p:tav tm="0">
                                          <p:val>
                                            <p:strVal val="#ppt_x-1"/>
                                          </p:val>
                                        </p:tav>
                                        <p:tav tm="100000">
                                          <p:val>
                                            <p:strVal val="#ppt_x"/>
                                          </p:val>
                                        </p:tav>
                                      </p:tavLst>
                                    </p:anim>
                                  </p:childTnLst>
                                </p:cTn>
                              </p:par>
                              <p:par>
                                <p:cTn id="16" presetID="2" presetClass="entr" presetSubtype="4"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additive="base">
                                        <p:cTn id="18" dur="1000"/>
                                        <p:tgtEl>
                                          <p:spTgt spid="7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1000"/>
                                        <p:tgtEl>
                                          <p:spTgt spid="78"/>
                                        </p:tgtEl>
                                        <p:attrNameLst>
                                          <p:attrName>ppt_x</p:attrName>
                                        </p:attrNameLst>
                                      </p:cBhvr>
                                      <p:tavLst>
                                        <p:tav tm="0">
                                          <p:val>
                                            <p:strVal val="#ppt_x+1"/>
                                          </p:val>
                                        </p:tav>
                                        <p:tav tm="100000">
                                          <p:val>
                                            <p:strVal val="#ppt_x"/>
                                          </p:val>
                                        </p:tav>
                                      </p:tavLst>
                                    </p:anim>
                                  </p:childTnLst>
                                </p:cTn>
                              </p:par>
                              <p:par>
                                <p:cTn id="24" presetID="1" presetClass="entr" presetSubtype="0" fill="hold" nodeType="with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76950" y="169775"/>
            <a:ext cx="5079000" cy="6132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t>Sample Collection</a:t>
            </a:r>
            <a:endParaRPr b="1"/>
          </a:p>
          <a:p>
            <a:pPr marL="0" lvl="0" indent="0" algn="ctr" rtl="0">
              <a:spcBef>
                <a:spcPts val="0"/>
              </a:spcBef>
              <a:spcAft>
                <a:spcPts val="0"/>
              </a:spcAft>
              <a:buNone/>
            </a:pPr>
            <a:endParaRPr sz="1400"/>
          </a:p>
          <a:p>
            <a:pPr marL="0" lvl="0" indent="0" algn="ctr" rtl="0">
              <a:spcBef>
                <a:spcPts val="0"/>
              </a:spcBef>
              <a:spcAft>
                <a:spcPts val="0"/>
              </a:spcAft>
              <a:buClr>
                <a:schemeClr val="dk1"/>
              </a:buClr>
              <a:buSzPts val="1100"/>
              <a:buFont typeface="Arial"/>
              <a:buNone/>
            </a:pPr>
            <a:r>
              <a:rPr lang="en" sz="1400"/>
              <a:t>Coastal, Western, and Eastern are 2015 samples</a:t>
            </a:r>
            <a:endParaRPr sz="1400" i="1"/>
          </a:p>
          <a:p>
            <a:pPr marL="0" lvl="0" indent="0" algn="ctr">
              <a:spcBef>
                <a:spcPts val="0"/>
              </a:spcBef>
              <a:spcAft>
                <a:spcPts val="0"/>
              </a:spcAft>
              <a:buNone/>
            </a:pPr>
            <a:endParaRPr sz="1400"/>
          </a:p>
        </p:txBody>
      </p:sp>
      <p:pic>
        <p:nvPicPr>
          <p:cNvPr id="87" name="Shape 87"/>
          <p:cNvPicPr preferRelativeResize="0"/>
          <p:nvPr/>
        </p:nvPicPr>
        <p:blipFill>
          <a:blip r:embed="rId3">
            <a:alphaModFix/>
          </a:blip>
          <a:stretch>
            <a:fillRect/>
          </a:stretch>
        </p:blipFill>
        <p:spPr>
          <a:xfrm>
            <a:off x="311700" y="1354450"/>
            <a:ext cx="2648324" cy="3306150"/>
          </a:xfrm>
          <a:prstGeom prst="rect">
            <a:avLst/>
          </a:prstGeom>
          <a:noFill/>
          <a:ln>
            <a:noFill/>
          </a:ln>
        </p:spPr>
      </p:pic>
      <p:sp>
        <p:nvSpPr>
          <p:cNvPr id="88" name="Shape 88"/>
          <p:cNvSpPr txBox="1"/>
          <p:nvPr/>
        </p:nvSpPr>
        <p:spPr>
          <a:xfrm>
            <a:off x="2110125" y="3581675"/>
            <a:ext cx="849900" cy="406800"/>
          </a:xfrm>
          <a:prstGeom prst="rect">
            <a:avLst/>
          </a:prstGeom>
          <a:solidFill>
            <a:srgbClr val="FFFFFF"/>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Old Standard TT"/>
                <a:ea typeface="Old Standard TT"/>
                <a:cs typeface="Old Standard TT"/>
                <a:sym typeface="Old Standard TT"/>
              </a:rPr>
              <a:t>Coastal</a:t>
            </a:r>
            <a:endParaRPr>
              <a:latin typeface="Old Standard TT"/>
              <a:ea typeface="Old Standard TT"/>
              <a:cs typeface="Old Standard TT"/>
              <a:sym typeface="Old Standard TT"/>
            </a:endParaRPr>
          </a:p>
        </p:txBody>
      </p:sp>
      <p:pic>
        <p:nvPicPr>
          <p:cNvPr id="89" name="Shape 89"/>
          <p:cNvPicPr preferRelativeResize="0"/>
          <p:nvPr/>
        </p:nvPicPr>
        <p:blipFill>
          <a:blip r:embed="rId4">
            <a:alphaModFix/>
          </a:blip>
          <a:stretch>
            <a:fillRect/>
          </a:stretch>
        </p:blipFill>
        <p:spPr>
          <a:xfrm>
            <a:off x="6294350" y="266100"/>
            <a:ext cx="2459601" cy="1905528"/>
          </a:xfrm>
          <a:prstGeom prst="rect">
            <a:avLst/>
          </a:prstGeom>
          <a:noFill/>
          <a:ln>
            <a:noFill/>
          </a:ln>
        </p:spPr>
      </p:pic>
      <p:sp>
        <p:nvSpPr>
          <p:cNvPr id="90" name="Shape 90"/>
          <p:cNvSpPr txBox="1"/>
          <p:nvPr/>
        </p:nvSpPr>
        <p:spPr>
          <a:xfrm>
            <a:off x="6294350" y="1764825"/>
            <a:ext cx="742500" cy="406800"/>
          </a:xfrm>
          <a:prstGeom prst="rect">
            <a:avLst/>
          </a:prstGeom>
          <a:solidFill>
            <a:srgbClr val="FFFFFF"/>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Old Standard TT"/>
                <a:ea typeface="Old Standard TT"/>
                <a:cs typeface="Old Standard TT"/>
                <a:sym typeface="Old Standard TT"/>
              </a:rPr>
              <a:t>2017</a:t>
            </a:r>
            <a:endParaRPr>
              <a:latin typeface="Old Standard TT"/>
              <a:ea typeface="Old Standard TT"/>
              <a:cs typeface="Old Standard TT"/>
              <a:sym typeface="Old Standard TT"/>
            </a:endParaRPr>
          </a:p>
        </p:txBody>
      </p:sp>
      <p:pic>
        <p:nvPicPr>
          <p:cNvPr id="91" name="Shape 91"/>
          <p:cNvPicPr preferRelativeResize="0"/>
          <p:nvPr/>
        </p:nvPicPr>
        <p:blipFill rotWithShape="1">
          <a:blip r:embed="rId5">
            <a:alphaModFix/>
          </a:blip>
          <a:srcRect/>
          <a:stretch/>
        </p:blipFill>
        <p:spPr>
          <a:xfrm>
            <a:off x="6234175" y="2420475"/>
            <a:ext cx="2459500" cy="2240126"/>
          </a:xfrm>
          <a:prstGeom prst="rect">
            <a:avLst/>
          </a:prstGeom>
          <a:noFill/>
          <a:ln>
            <a:noFill/>
          </a:ln>
        </p:spPr>
      </p:pic>
      <p:sp>
        <p:nvSpPr>
          <p:cNvPr id="92" name="Shape 92"/>
          <p:cNvSpPr txBox="1"/>
          <p:nvPr/>
        </p:nvSpPr>
        <p:spPr>
          <a:xfrm>
            <a:off x="7843775" y="2420475"/>
            <a:ext cx="849900" cy="406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ld Standard TT"/>
                <a:ea typeface="Old Standard TT"/>
                <a:cs typeface="Old Standard TT"/>
                <a:sym typeface="Old Standard TT"/>
              </a:rPr>
              <a:t>Eastern</a:t>
            </a:r>
            <a:endParaRPr>
              <a:latin typeface="Old Standard TT"/>
              <a:ea typeface="Old Standard TT"/>
              <a:cs typeface="Old Standard TT"/>
              <a:sym typeface="Old Standard TT"/>
            </a:endParaRPr>
          </a:p>
        </p:txBody>
      </p:sp>
      <p:pic>
        <p:nvPicPr>
          <p:cNvPr id="93" name="Shape 93"/>
          <p:cNvPicPr preferRelativeResize="0"/>
          <p:nvPr/>
        </p:nvPicPr>
        <p:blipFill>
          <a:blip r:embed="rId6">
            <a:alphaModFix/>
          </a:blip>
          <a:stretch>
            <a:fillRect/>
          </a:stretch>
        </p:blipFill>
        <p:spPr>
          <a:xfrm>
            <a:off x="3246575" y="1354450"/>
            <a:ext cx="2700951" cy="3306150"/>
          </a:xfrm>
          <a:prstGeom prst="rect">
            <a:avLst/>
          </a:prstGeom>
          <a:noFill/>
          <a:ln>
            <a:noFill/>
          </a:ln>
        </p:spPr>
      </p:pic>
      <p:sp>
        <p:nvSpPr>
          <p:cNvPr id="94" name="Shape 94"/>
          <p:cNvSpPr txBox="1"/>
          <p:nvPr/>
        </p:nvSpPr>
        <p:spPr>
          <a:xfrm>
            <a:off x="4790850" y="4269500"/>
            <a:ext cx="1021500" cy="406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ld Standard TT"/>
                <a:ea typeface="Old Standard TT"/>
                <a:cs typeface="Old Standard TT"/>
                <a:sym typeface="Old Standard TT"/>
              </a:rPr>
              <a:t>Western</a:t>
            </a:r>
            <a:endParaRPr>
              <a:latin typeface="Old Standard TT"/>
              <a:ea typeface="Old Standard TT"/>
              <a:cs typeface="Old Standard TT"/>
              <a:sym typeface="Old Standard TT"/>
            </a:endParaRPr>
          </a:p>
        </p:txBody>
      </p:sp>
      <p:sp>
        <p:nvSpPr>
          <p:cNvPr id="95" name="Shape 95"/>
          <p:cNvSpPr txBox="1"/>
          <p:nvPr/>
        </p:nvSpPr>
        <p:spPr>
          <a:xfrm>
            <a:off x="376950" y="1143150"/>
            <a:ext cx="2648400" cy="40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latin typeface="Old Standard TT"/>
              <a:ea typeface="Old Standard TT"/>
              <a:cs typeface="Old Standard TT"/>
              <a:sym typeface="Old Standard T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10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par>
                                <p:cTn id="16" presetID="10" presetClass="entr" presetSubtype="0" fill="hold"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10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1000"/>
                                        <p:tgtEl>
                                          <p:spTgt spid="89"/>
                                        </p:tgtEl>
                                      </p:cBhvr>
                                    </p:animEffect>
                                  </p:childTnLst>
                                </p:cTn>
                              </p:par>
                              <p:par>
                                <p:cTn id="24" presetID="10" presetClass="entr" presetSubtype="0" fill="hold"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10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1000"/>
                                        <p:tgtEl>
                                          <p:spTgt spid="91"/>
                                        </p:tgtEl>
                                      </p:cBhvr>
                                    </p:animEffect>
                                  </p:childTnLst>
                                </p:cTn>
                              </p:par>
                              <p:par>
                                <p:cTn id="32" presetID="10" presetClass="entr" presetSubtype="0"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178575" y="103875"/>
            <a:ext cx="8520600" cy="613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t>After Sample Collection… </a:t>
            </a:r>
            <a:endParaRPr b="1"/>
          </a:p>
        </p:txBody>
      </p:sp>
      <p:sp>
        <p:nvSpPr>
          <p:cNvPr id="101" name="Shape 101"/>
          <p:cNvSpPr txBox="1"/>
          <p:nvPr/>
        </p:nvSpPr>
        <p:spPr>
          <a:xfrm>
            <a:off x="2790025" y="824125"/>
            <a:ext cx="2663700" cy="355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Old Standard TT"/>
                <a:ea typeface="Old Standard TT"/>
                <a:cs typeface="Old Standard TT"/>
                <a:sym typeface="Old Standard TT"/>
              </a:rPr>
              <a:t>NUCLEIC ACIDS ISOLATION</a:t>
            </a:r>
            <a:endParaRPr>
              <a:latin typeface="Old Standard TT"/>
              <a:ea typeface="Old Standard TT"/>
              <a:cs typeface="Old Standard TT"/>
              <a:sym typeface="Old Standard TT"/>
            </a:endParaRPr>
          </a:p>
        </p:txBody>
      </p:sp>
      <p:sp>
        <p:nvSpPr>
          <p:cNvPr id="102" name="Shape 102"/>
          <p:cNvSpPr txBox="1"/>
          <p:nvPr/>
        </p:nvSpPr>
        <p:spPr>
          <a:xfrm>
            <a:off x="2410875" y="3156525"/>
            <a:ext cx="579600" cy="35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PCR</a:t>
            </a:r>
            <a:endParaRPr>
              <a:latin typeface="Old Standard TT"/>
              <a:ea typeface="Old Standard TT"/>
              <a:cs typeface="Old Standard TT"/>
              <a:sym typeface="Old Standard TT"/>
            </a:endParaRPr>
          </a:p>
        </p:txBody>
      </p:sp>
      <p:sp>
        <p:nvSpPr>
          <p:cNvPr id="103" name="Shape 103"/>
          <p:cNvSpPr txBox="1"/>
          <p:nvPr/>
        </p:nvSpPr>
        <p:spPr>
          <a:xfrm>
            <a:off x="178575" y="2025588"/>
            <a:ext cx="813000" cy="44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ELISA</a:t>
            </a:r>
            <a:endParaRPr>
              <a:latin typeface="Old Standard TT"/>
              <a:ea typeface="Old Standard TT"/>
              <a:cs typeface="Old Standard TT"/>
              <a:sym typeface="Old Standard TT"/>
            </a:endParaRPr>
          </a:p>
        </p:txBody>
      </p:sp>
      <p:sp>
        <p:nvSpPr>
          <p:cNvPr id="104" name="Shape 104"/>
          <p:cNvSpPr txBox="1"/>
          <p:nvPr/>
        </p:nvSpPr>
        <p:spPr>
          <a:xfrm>
            <a:off x="4190275" y="2909325"/>
            <a:ext cx="2007600" cy="266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Gel Electrophoresis</a:t>
            </a:r>
            <a:endParaRPr>
              <a:latin typeface="Old Standard TT"/>
              <a:ea typeface="Old Standard TT"/>
              <a:cs typeface="Old Standard TT"/>
              <a:sym typeface="Old Standard TT"/>
            </a:endParaRPr>
          </a:p>
        </p:txBody>
      </p:sp>
      <p:sp>
        <p:nvSpPr>
          <p:cNvPr id="105" name="Shape 105"/>
          <p:cNvSpPr txBox="1"/>
          <p:nvPr/>
        </p:nvSpPr>
        <p:spPr>
          <a:xfrm>
            <a:off x="3682050" y="3162225"/>
            <a:ext cx="1048200" cy="35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Nanodrop</a:t>
            </a:r>
            <a:endParaRPr>
              <a:latin typeface="Old Standard TT"/>
              <a:ea typeface="Old Standard TT"/>
              <a:cs typeface="Old Standard TT"/>
              <a:sym typeface="Old Standard TT"/>
            </a:endParaRPr>
          </a:p>
        </p:txBody>
      </p:sp>
      <p:sp>
        <p:nvSpPr>
          <p:cNvPr id="106" name="Shape 106"/>
          <p:cNvSpPr/>
          <p:nvPr/>
        </p:nvSpPr>
        <p:spPr>
          <a:xfrm rot="-1370309">
            <a:off x="4399639" y="1375377"/>
            <a:ext cx="344726" cy="607159"/>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p:nvPr/>
        </p:nvSpPr>
        <p:spPr>
          <a:xfrm>
            <a:off x="3030075" y="3256338"/>
            <a:ext cx="708600" cy="3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qPCR</a:t>
            </a:r>
            <a:endParaRPr>
              <a:latin typeface="Old Standard TT"/>
              <a:ea typeface="Old Standard TT"/>
              <a:cs typeface="Old Standard TT"/>
              <a:sym typeface="Old Standard TT"/>
            </a:endParaRPr>
          </a:p>
        </p:txBody>
      </p:sp>
      <p:sp>
        <p:nvSpPr>
          <p:cNvPr id="108" name="Shape 108"/>
          <p:cNvSpPr/>
          <p:nvPr/>
        </p:nvSpPr>
        <p:spPr>
          <a:xfrm rot="2700000">
            <a:off x="2623885" y="2182693"/>
            <a:ext cx="153584" cy="778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109"/>
          <p:cNvSpPr txBox="1"/>
          <p:nvPr/>
        </p:nvSpPr>
        <p:spPr>
          <a:xfrm>
            <a:off x="6573925" y="1048775"/>
            <a:ext cx="2300400" cy="778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Old Standard TT"/>
                <a:ea typeface="Old Standard TT"/>
                <a:cs typeface="Old Standard TT"/>
                <a:sym typeface="Old Standard TT"/>
              </a:rPr>
              <a:t>VIRION NUCLEIC ACID PURIFICATION</a:t>
            </a:r>
            <a:endParaRPr>
              <a:latin typeface="Old Standard TT"/>
              <a:ea typeface="Old Standard TT"/>
              <a:cs typeface="Old Standard TT"/>
              <a:sym typeface="Old Standard TT"/>
            </a:endParaRPr>
          </a:p>
        </p:txBody>
      </p:sp>
      <p:sp>
        <p:nvSpPr>
          <p:cNvPr id="110" name="Shape 110"/>
          <p:cNvSpPr txBox="1"/>
          <p:nvPr/>
        </p:nvSpPr>
        <p:spPr>
          <a:xfrm>
            <a:off x="297775" y="838825"/>
            <a:ext cx="2300400" cy="44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latin typeface="Old Standard TT"/>
                <a:ea typeface="Old Standard TT"/>
                <a:cs typeface="Old Standard TT"/>
                <a:sym typeface="Old Standard TT"/>
              </a:rPr>
              <a:t>Immuno Detections</a:t>
            </a:r>
            <a:endParaRPr sz="1800">
              <a:latin typeface="Old Standard TT"/>
              <a:ea typeface="Old Standard TT"/>
              <a:cs typeface="Old Standard TT"/>
              <a:sym typeface="Old Standard TT"/>
            </a:endParaRPr>
          </a:p>
        </p:txBody>
      </p:sp>
      <p:sp>
        <p:nvSpPr>
          <p:cNvPr id="111" name="Shape 111"/>
          <p:cNvSpPr txBox="1"/>
          <p:nvPr/>
        </p:nvSpPr>
        <p:spPr>
          <a:xfrm>
            <a:off x="1054925" y="1997675"/>
            <a:ext cx="1679400" cy="44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STRIP METHOD</a:t>
            </a:r>
            <a:endParaRPr>
              <a:latin typeface="Old Standard TT"/>
              <a:ea typeface="Old Standard TT"/>
              <a:cs typeface="Old Standard TT"/>
              <a:sym typeface="Old Standard TT"/>
            </a:endParaRPr>
          </a:p>
        </p:txBody>
      </p:sp>
      <p:sp>
        <p:nvSpPr>
          <p:cNvPr id="112" name="Shape 112"/>
          <p:cNvSpPr txBox="1"/>
          <p:nvPr/>
        </p:nvSpPr>
        <p:spPr>
          <a:xfrm>
            <a:off x="3183700" y="1924113"/>
            <a:ext cx="813000" cy="44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DNA</a:t>
            </a:r>
            <a:endParaRPr>
              <a:latin typeface="Old Standard TT"/>
              <a:ea typeface="Old Standard TT"/>
              <a:cs typeface="Old Standard TT"/>
              <a:sym typeface="Old Standard TT"/>
            </a:endParaRPr>
          </a:p>
        </p:txBody>
      </p:sp>
      <p:sp>
        <p:nvSpPr>
          <p:cNvPr id="113" name="Shape 113"/>
          <p:cNvSpPr txBox="1"/>
          <p:nvPr/>
        </p:nvSpPr>
        <p:spPr>
          <a:xfrm>
            <a:off x="4637600" y="1908188"/>
            <a:ext cx="579600" cy="3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RNA</a:t>
            </a:r>
            <a:endParaRPr>
              <a:latin typeface="Old Standard TT"/>
              <a:ea typeface="Old Standard TT"/>
              <a:cs typeface="Old Standard TT"/>
              <a:sym typeface="Old Standard TT"/>
            </a:endParaRPr>
          </a:p>
        </p:txBody>
      </p:sp>
      <p:sp>
        <p:nvSpPr>
          <p:cNvPr id="114" name="Shape 114"/>
          <p:cNvSpPr/>
          <p:nvPr/>
        </p:nvSpPr>
        <p:spPr>
          <a:xfrm rot="1344761">
            <a:off x="3472430" y="1375346"/>
            <a:ext cx="344633" cy="607204"/>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 name="Shape 115"/>
          <p:cNvSpPr/>
          <p:nvPr/>
        </p:nvSpPr>
        <p:spPr>
          <a:xfrm rot="1344761">
            <a:off x="648655" y="1329484"/>
            <a:ext cx="344633" cy="607204"/>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Shape 116"/>
          <p:cNvSpPr/>
          <p:nvPr/>
        </p:nvSpPr>
        <p:spPr>
          <a:xfrm rot="-1370309">
            <a:off x="1481689" y="1375377"/>
            <a:ext cx="344726" cy="607159"/>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rot="1314319">
            <a:off x="2937615" y="2378141"/>
            <a:ext cx="153589" cy="777974"/>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rot="-6701">
            <a:off x="3379653" y="2411370"/>
            <a:ext cx="153900" cy="778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Shape 119"/>
          <p:cNvSpPr/>
          <p:nvPr/>
        </p:nvSpPr>
        <p:spPr>
          <a:xfrm rot="-2112733">
            <a:off x="4083860" y="2213603"/>
            <a:ext cx="153484" cy="777917"/>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p:nvPr/>
        </p:nvSpPr>
        <p:spPr>
          <a:xfrm rot="-1127317">
            <a:off x="3724196" y="2378163"/>
            <a:ext cx="153690" cy="777935"/>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txBox="1"/>
          <p:nvPr/>
        </p:nvSpPr>
        <p:spPr>
          <a:xfrm>
            <a:off x="1846150" y="2932575"/>
            <a:ext cx="579600" cy="3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RCA</a:t>
            </a:r>
            <a:endParaRPr>
              <a:latin typeface="Old Standard TT"/>
              <a:ea typeface="Old Standard TT"/>
              <a:cs typeface="Old Standard TT"/>
              <a:sym typeface="Old Standard TT"/>
            </a:endParaRPr>
          </a:p>
        </p:txBody>
      </p:sp>
      <p:sp>
        <p:nvSpPr>
          <p:cNvPr id="122" name="Shape 122"/>
          <p:cNvSpPr/>
          <p:nvPr/>
        </p:nvSpPr>
        <p:spPr>
          <a:xfrm rot="1233363">
            <a:off x="2375446" y="3519014"/>
            <a:ext cx="153792" cy="778338"/>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txBox="1"/>
          <p:nvPr/>
        </p:nvSpPr>
        <p:spPr>
          <a:xfrm>
            <a:off x="1096075" y="4194750"/>
            <a:ext cx="1679400" cy="266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Gel Electrophoresis</a:t>
            </a:r>
            <a:endParaRPr>
              <a:latin typeface="Old Standard TT"/>
              <a:ea typeface="Old Standard TT"/>
              <a:cs typeface="Old Standard TT"/>
              <a:sym typeface="Old Standard TT"/>
            </a:endParaRPr>
          </a:p>
        </p:txBody>
      </p:sp>
      <p:sp>
        <p:nvSpPr>
          <p:cNvPr id="124" name="Shape 124"/>
          <p:cNvSpPr/>
          <p:nvPr/>
        </p:nvSpPr>
        <p:spPr>
          <a:xfrm rot="-6701">
            <a:off x="3307421" y="3575805"/>
            <a:ext cx="153900" cy="778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125"/>
          <p:cNvSpPr txBox="1"/>
          <p:nvPr/>
        </p:nvSpPr>
        <p:spPr>
          <a:xfrm>
            <a:off x="2861050" y="4307625"/>
            <a:ext cx="1458300" cy="266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Data Analysis</a:t>
            </a:r>
            <a:endParaRPr>
              <a:latin typeface="Old Standard TT"/>
              <a:ea typeface="Old Standard TT"/>
              <a:cs typeface="Old Standard TT"/>
              <a:sym typeface="Old Standard TT"/>
            </a:endParaRPr>
          </a:p>
        </p:txBody>
      </p:sp>
      <p:sp>
        <p:nvSpPr>
          <p:cNvPr id="126" name="Shape 126"/>
          <p:cNvSpPr txBox="1"/>
          <p:nvPr/>
        </p:nvSpPr>
        <p:spPr>
          <a:xfrm>
            <a:off x="4848750" y="3878900"/>
            <a:ext cx="1106400" cy="47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All Samples</a:t>
            </a:r>
            <a:endParaRPr>
              <a:latin typeface="Old Standard TT"/>
              <a:ea typeface="Old Standard TT"/>
              <a:cs typeface="Old Standard TT"/>
              <a:sym typeface="Old Standard TT"/>
            </a:endParaRPr>
          </a:p>
        </p:txBody>
      </p:sp>
      <p:sp>
        <p:nvSpPr>
          <p:cNvPr id="127" name="Shape 127"/>
          <p:cNvSpPr/>
          <p:nvPr/>
        </p:nvSpPr>
        <p:spPr>
          <a:xfrm rot="-5400000">
            <a:off x="6357179" y="3727550"/>
            <a:ext cx="153600" cy="777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txBox="1"/>
          <p:nvPr/>
        </p:nvSpPr>
        <p:spPr>
          <a:xfrm>
            <a:off x="6809350" y="3891075"/>
            <a:ext cx="7003800" cy="81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Aliquots for Shipping</a:t>
            </a:r>
            <a:endParaRPr>
              <a:latin typeface="Old Standard TT"/>
              <a:ea typeface="Old Standard TT"/>
              <a:cs typeface="Old Standard TT"/>
              <a:sym typeface="Old Standard TT"/>
            </a:endParaRPr>
          </a:p>
        </p:txBody>
      </p:sp>
      <p:sp>
        <p:nvSpPr>
          <p:cNvPr id="129" name="Shape 129"/>
          <p:cNvSpPr/>
          <p:nvPr/>
        </p:nvSpPr>
        <p:spPr>
          <a:xfrm rot="-2700000">
            <a:off x="5197124" y="2153741"/>
            <a:ext cx="153584" cy="515905"/>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Shape 130"/>
          <p:cNvSpPr txBox="1"/>
          <p:nvPr/>
        </p:nvSpPr>
        <p:spPr>
          <a:xfrm>
            <a:off x="5453725" y="2473488"/>
            <a:ext cx="1048200" cy="3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Nanodrop</a:t>
            </a:r>
            <a:endParaRPr>
              <a:latin typeface="Old Standard TT"/>
              <a:ea typeface="Old Standard TT"/>
              <a:cs typeface="Old Standard TT"/>
              <a:sym typeface="Old Standard T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par>
                                <p:cTn id="13" presetID="10" presetClass="entr" presetSubtype="0"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1000"/>
                                        <p:tgtEl>
                                          <p:spTgt spid="116"/>
                                        </p:tgtEl>
                                      </p:cBhvr>
                                    </p:animEffect>
                                  </p:childTnLst>
                                </p:cTn>
                              </p:par>
                              <p:par>
                                <p:cTn id="21" presetID="10"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10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10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1000"/>
                                        <p:tgtEl>
                                          <p:spTgt spid="114"/>
                                        </p:tgtEl>
                                      </p:cBhvr>
                                    </p:animEffect>
                                  </p:childTnLst>
                                </p:cTn>
                              </p:par>
                              <p:par>
                                <p:cTn id="34" presetID="10" presetClass="entr" presetSubtype="0" fill="hold"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1000"/>
                                        <p:tgtEl>
                                          <p:spTgt spid="1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fade">
                                      <p:cBhvr>
                                        <p:cTn id="41" dur="1000"/>
                                        <p:tgtEl>
                                          <p:spTgt spid="106"/>
                                        </p:tgtEl>
                                      </p:cBhvr>
                                    </p:animEffect>
                                  </p:childTnLst>
                                </p:cTn>
                              </p:par>
                              <p:par>
                                <p:cTn id="42" presetID="10" presetClass="entr" presetSubtype="0" fill="hold" nodeType="with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fade">
                                      <p:cBhvr>
                                        <p:cTn id="44" dur="1000"/>
                                        <p:tgtEl>
                                          <p:spTgt spid="1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childTnLst>
                                </p:cTn>
                              </p:par>
                              <p:par>
                                <p:cTn id="50" presetID="10" presetClass="entr" presetSubtype="0" fill="hold" nodeType="with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fade">
                                      <p:cBhvr>
                                        <p:cTn id="52" dur="1000"/>
                                        <p:tgtEl>
                                          <p:spTgt spid="117"/>
                                        </p:tgtEl>
                                      </p:cBhvr>
                                    </p:animEffect>
                                  </p:childTnLst>
                                </p:cTn>
                              </p:par>
                              <p:par>
                                <p:cTn id="53" presetID="10" presetClass="entr" presetSubtype="0" fill="hold" nodeType="with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fade">
                                      <p:cBhvr>
                                        <p:cTn id="55" dur="1000"/>
                                        <p:tgtEl>
                                          <p:spTgt spid="118"/>
                                        </p:tgtEl>
                                      </p:cBhvr>
                                    </p:animEffect>
                                  </p:childTnLst>
                                </p:cTn>
                              </p:par>
                              <p:par>
                                <p:cTn id="56" presetID="10" presetClass="entr" presetSubtype="0" fill="hold"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fade">
                                      <p:cBhvr>
                                        <p:cTn id="58" dur="1000"/>
                                        <p:tgtEl>
                                          <p:spTgt spid="120"/>
                                        </p:tgtEl>
                                      </p:cBhvr>
                                    </p:animEffect>
                                  </p:childTnLst>
                                </p:cTn>
                              </p:par>
                              <p:par>
                                <p:cTn id="59" presetID="10" presetClass="entr" presetSubtype="0" fill="hold" nodeType="with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fade">
                                      <p:cBhvr>
                                        <p:cTn id="61" dur="1000"/>
                                        <p:tgtEl>
                                          <p:spTgt spid="1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5"/>
                                        </p:tgtEl>
                                        <p:attrNameLst>
                                          <p:attrName>style.visibility</p:attrName>
                                        </p:attrNameLst>
                                      </p:cBhvr>
                                      <p:to>
                                        <p:strVal val="visible"/>
                                      </p:to>
                                    </p:set>
                                    <p:animEffect transition="in" filter="fade">
                                      <p:cBhvr>
                                        <p:cTn id="66" dur="1000"/>
                                        <p:tgtEl>
                                          <p:spTgt spid="105"/>
                                        </p:tgtEl>
                                      </p:cBhvr>
                                    </p:animEffect>
                                  </p:childTnLst>
                                </p:cTn>
                              </p:par>
                              <p:par>
                                <p:cTn id="67" presetID="10" presetClass="entr" presetSubtype="0" fill="hold"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1000"/>
                                        <p:tgtEl>
                                          <p:spTgt spid="102"/>
                                        </p:tgtEl>
                                      </p:cBhvr>
                                    </p:animEffect>
                                  </p:childTnLst>
                                </p:cTn>
                              </p:par>
                              <p:par>
                                <p:cTn id="70" presetID="10" presetClass="entr" presetSubtype="0" fill="hold" nodeType="with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fade">
                                      <p:cBhvr>
                                        <p:cTn id="72" dur="1000"/>
                                        <p:tgtEl>
                                          <p:spTgt spid="107"/>
                                        </p:tgtEl>
                                      </p:cBhvr>
                                    </p:animEffect>
                                  </p:childTnLst>
                                </p:cTn>
                              </p:par>
                              <p:par>
                                <p:cTn id="73" presetID="10" presetClass="entr" presetSubtype="0" fill="hold" nodeType="with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fade">
                                      <p:cBhvr>
                                        <p:cTn id="75" dur="1000"/>
                                        <p:tgtEl>
                                          <p:spTgt spid="121"/>
                                        </p:tgtEl>
                                      </p:cBhvr>
                                    </p:animEffect>
                                  </p:childTnLst>
                                </p:cTn>
                              </p:par>
                              <p:par>
                                <p:cTn id="76" presetID="10" presetClass="entr" presetSubtype="0" fill="hold" nodeType="with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1000"/>
                                        <p:tgtEl>
                                          <p:spTgt spid="10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22"/>
                                        </p:tgtEl>
                                        <p:attrNameLst>
                                          <p:attrName>style.visibility</p:attrName>
                                        </p:attrNameLst>
                                      </p:cBhvr>
                                      <p:to>
                                        <p:strVal val="visible"/>
                                      </p:to>
                                    </p:set>
                                    <p:animEffect transition="in" filter="fade">
                                      <p:cBhvr>
                                        <p:cTn id="83" dur="1000"/>
                                        <p:tgtEl>
                                          <p:spTgt spid="1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fade">
                                      <p:cBhvr>
                                        <p:cTn id="88" dur="10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fade">
                                      <p:cBhvr>
                                        <p:cTn id="93" dur="1000"/>
                                        <p:tgtEl>
                                          <p:spTgt spid="1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25"/>
                                        </p:tgtEl>
                                        <p:attrNameLst>
                                          <p:attrName>style.visibility</p:attrName>
                                        </p:attrNameLst>
                                      </p:cBhvr>
                                      <p:to>
                                        <p:strVal val="visible"/>
                                      </p:to>
                                    </p:set>
                                    <p:animEffect transition="in" filter="fade">
                                      <p:cBhvr>
                                        <p:cTn id="98" dur="1000"/>
                                        <p:tgtEl>
                                          <p:spTgt spid="12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29"/>
                                        </p:tgtEl>
                                        <p:attrNameLst>
                                          <p:attrName>style.visibility</p:attrName>
                                        </p:attrNameLst>
                                      </p:cBhvr>
                                      <p:to>
                                        <p:strVal val="visible"/>
                                      </p:to>
                                    </p:set>
                                    <p:animEffect transition="in" filter="fade">
                                      <p:cBhvr>
                                        <p:cTn id="103" dur="1000"/>
                                        <p:tgtEl>
                                          <p:spTgt spid="129"/>
                                        </p:tgtEl>
                                      </p:cBhvr>
                                    </p:animEffect>
                                  </p:childTnLst>
                                </p:cTn>
                              </p:par>
                              <p:par>
                                <p:cTn id="104" presetID="10" presetClass="entr" presetSubtype="0" fill="hold" nodeType="withEffect">
                                  <p:stCondLst>
                                    <p:cond delay="0"/>
                                  </p:stCondLst>
                                  <p:childTnLst>
                                    <p:set>
                                      <p:cBhvr>
                                        <p:cTn id="105" dur="1" fill="hold">
                                          <p:stCondLst>
                                            <p:cond delay="0"/>
                                          </p:stCondLst>
                                        </p:cTn>
                                        <p:tgtEl>
                                          <p:spTgt spid="130"/>
                                        </p:tgtEl>
                                        <p:attrNameLst>
                                          <p:attrName>style.visibility</p:attrName>
                                        </p:attrNameLst>
                                      </p:cBhvr>
                                      <p:to>
                                        <p:strVal val="visible"/>
                                      </p:to>
                                    </p:set>
                                    <p:animEffect transition="in" filter="fade">
                                      <p:cBhvr>
                                        <p:cTn id="106" dur="1000"/>
                                        <p:tgtEl>
                                          <p:spTgt spid="13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9"/>
                                        </p:tgtEl>
                                        <p:attrNameLst>
                                          <p:attrName>style.visibility</p:attrName>
                                        </p:attrNameLst>
                                      </p:cBhvr>
                                      <p:to>
                                        <p:strVal val="visible"/>
                                      </p:to>
                                    </p:set>
                                    <p:animEffect transition="in" filter="fade">
                                      <p:cBhvr>
                                        <p:cTn id="111" dur="1000"/>
                                        <p:tgtEl>
                                          <p:spTgt spid="10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26"/>
                                        </p:tgtEl>
                                        <p:attrNameLst>
                                          <p:attrName>style.visibility</p:attrName>
                                        </p:attrNameLst>
                                      </p:cBhvr>
                                      <p:to>
                                        <p:strVal val="visible"/>
                                      </p:to>
                                    </p:set>
                                    <p:animEffect transition="in" filter="fade">
                                      <p:cBhvr>
                                        <p:cTn id="116" dur="1000"/>
                                        <p:tgtEl>
                                          <p:spTgt spid="126"/>
                                        </p:tgtEl>
                                      </p:cBhvr>
                                    </p:animEffect>
                                  </p:childTnLst>
                                </p:cTn>
                              </p:par>
                              <p:par>
                                <p:cTn id="117" presetID="10" presetClass="entr" presetSubtype="0" fill="hold" nodeType="withEffect">
                                  <p:stCondLst>
                                    <p:cond delay="0"/>
                                  </p:stCondLst>
                                  <p:childTnLst>
                                    <p:set>
                                      <p:cBhvr>
                                        <p:cTn id="118" dur="1" fill="hold">
                                          <p:stCondLst>
                                            <p:cond delay="0"/>
                                          </p:stCondLst>
                                        </p:cTn>
                                        <p:tgtEl>
                                          <p:spTgt spid="127"/>
                                        </p:tgtEl>
                                        <p:attrNameLst>
                                          <p:attrName>style.visibility</p:attrName>
                                        </p:attrNameLst>
                                      </p:cBhvr>
                                      <p:to>
                                        <p:strVal val="visible"/>
                                      </p:to>
                                    </p:set>
                                    <p:animEffect transition="in" filter="fade">
                                      <p:cBhvr>
                                        <p:cTn id="119" dur="1000"/>
                                        <p:tgtEl>
                                          <p:spTgt spid="127"/>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28"/>
                                        </p:tgtEl>
                                        <p:attrNameLst>
                                          <p:attrName>style.visibility</p:attrName>
                                        </p:attrNameLst>
                                      </p:cBhvr>
                                      <p:to>
                                        <p:strVal val="visible"/>
                                      </p:to>
                                    </p:set>
                                    <p:animEffect transition="in" filter="fade">
                                      <p:cBhvr>
                                        <p:cTn id="124"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1131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Results</a:t>
            </a:r>
            <a:endParaRPr b="1"/>
          </a:p>
        </p:txBody>
      </p:sp>
      <p:pic>
        <p:nvPicPr>
          <p:cNvPr id="136" name="Shape 136"/>
          <p:cNvPicPr preferRelativeResize="0"/>
          <p:nvPr/>
        </p:nvPicPr>
        <p:blipFill>
          <a:blip r:embed="rId3">
            <a:alphaModFix/>
          </a:blip>
          <a:stretch>
            <a:fillRect/>
          </a:stretch>
        </p:blipFill>
        <p:spPr>
          <a:xfrm>
            <a:off x="91625" y="786850"/>
            <a:ext cx="1783107" cy="1337324"/>
          </a:xfrm>
          <a:prstGeom prst="rect">
            <a:avLst/>
          </a:prstGeom>
          <a:noFill/>
          <a:ln>
            <a:noFill/>
          </a:ln>
        </p:spPr>
      </p:pic>
      <p:pic>
        <p:nvPicPr>
          <p:cNvPr id="137" name="Shape 137"/>
          <p:cNvPicPr preferRelativeResize="0"/>
          <p:nvPr/>
        </p:nvPicPr>
        <p:blipFill rotWithShape="1">
          <a:blip r:embed="rId4">
            <a:alphaModFix/>
          </a:blip>
          <a:srcRect b="41414"/>
          <a:stretch/>
        </p:blipFill>
        <p:spPr>
          <a:xfrm>
            <a:off x="1929573" y="786850"/>
            <a:ext cx="2484924" cy="1337324"/>
          </a:xfrm>
          <a:prstGeom prst="rect">
            <a:avLst/>
          </a:prstGeom>
          <a:noFill/>
          <a:ln>
            <a:noFill/>
          </a:ln>
        </p:spPr>
      </p:pic>
      <p:pic>
        <p:nvPicPr>
          <p:cNvPr id="138" name="Shape 138"/>
          <p:cNvPicPr preferRelativeResize="0"/>
          <p:nvPr/>
        </p:nvPicPr>
        <p:blipFill rotWithShape="1">
          <a:blip r:embed="rId5">
            <a:alphaModFix/>
          </a:blip>
          <a:srcRect l="11389" t="18778" r="3864" b="23478"/>
          <a:stretch/>
        </p:blipFill>
        <p:spPr>
          <a:xfrm>
            <a:off x="91625" y="2606850"/>
            <a:ext cx="2971927" cy="2025126"/>
          </a:xfrm>
          <a:prstGeom prst="rect">
            <a:avLst/>
          </a:prstGeom>
          <a:noFill/>
          <a:ln>
            <a:noFill/>
          </a:ln>
        </p:spPr>
      </p:pic>
      <p:sp>
        <p:nvSpPr>
          <p:cNvPr id="139" name="Shape 139"/>
          <p:cNvSpPr txBox="1"/>
          <p:nvPr/>
        </p:nvSpPr>
        <p:spPr>
          <a:xfrm>
            <a:off x="714025" y="2130375"/>
            <a:ext cx="2484900" cy="20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ELISA (Stick Method)</a:t>
            </a:r>
            <a:r>
              <a:rPr lang="en" sz="1000"/>
              <a:t> </a:t>
            </a:r>
            <a:r>
              <a:rPr lang="en"/>
              <a:t> </a:t>
            </a:r>
            <a:endParaRPr/>
          </a:p>
        </p:txBody>
      </p:sp>
      <p:sp>
        <p:nvSpPr>
          <p:cNvPr id="140" name="Shape 140"/>
          <p:cNvSpPr txBox="1"/>
          <p:nvPr/>
        </p:nvSpPr>
        <p:spPr>
          <a:xfrm>
            <a:off x="91625" y="4631975"/>
            <a:ext cx="3333300" cy="19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DNA Purification Gel Electrophoresis </a:t>
            </a:r>
            <a:endParaRPr>
              <a:latin typeface="Old Standard TT"/>
              <a:ea typeface="Old Standard TT"/>
              <a:cs typeface="Old Standard TT"/>
              <a:sym typeface="Old Standard TT"/>
            </a:endParaRPr>
          </a:p>
        </p:txBody>
      </p:sp>
      <p:pic>
        <p:nvPicPr>
          <p:cNvPr id="141" name="Shape 141"/>
          <p:cNvPicPr preferRelativeResize="0"/>
          <p:nvPr/>
        </p:nvPicPr>
        <p:blipFill>
          <a:blip r:embed="rId6">
            <a:alphaModFix/>
          </a:blip>
          <a:stretch>
            <a:fillRect/>
          </a:stretch>
        </p:blipFill>
        <p:spPr>
          <a:xfrm>
            <a:off x="3116250" y="2656512"/>
            <a:ext cx="2911500" cy="1746900"/>
          </a:xfrm>
          <a:prstGeom prst="rect">
            <a:avLst/>
          </a:prstGeom>
          <a:noFill/>
          <a:ln>
            <a:noFill/>
          </a:ln>
        </p:spPr>
      </p:pic>
      <p:pic>
        <p:nvPicPr>
          <p:cNvPr id="142" name="Shape 142"/>
          <p:cNvPicPr preferRelativeResize="0"/>
          <p:nvPr/>
        </p:nvPicPr>
        <p:blipFill>
          <a:blip r:embed="rId7">
            <a:alphaModFix/>
          </a:blip>
          <a:stretch>
            <a:fillRect/>
          </a:stretch>
        </p:blipFill>
        <p:spPr>
          <a:xfrm>
            <a:off x="6080450" y="2656500"/>
            <a:ext cx="3043550" cy="1741150"/>
          </a:xfrm>
          <a:prstGeom prst="rect">
            <a:avLst/>
          </a:prstGeom>
          <a:noFill/>
          <a:ln>
            <a:noFill/>
          </a:ln>
        </p:spPr>
      </p:pic>
      <p:sp>
        <p:nvSpPr>
          <p:cNvPr id="143" name="Shape 143"/>
          <p:cNvSpPr txBox="1"/>
          <p:nvPr/>
        </p:nvSpPr>
        <p:spPr>
          <a:xfrm>
            <a:off x="4706325" y="4403400"/>
            <a:ext cx="2603400" cy="399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Data Analysis (qPCR) </a:t>
            </a:r>
            <a:endParaRPr>
              <a:latin typeface="Old Standard TT"/>
              <a:ea typeface="Old Standard TT"/>
              <a:cs typeface="Old Standard TT"/>
              <a:sym typeface="Old Standard TT"/>
            </a:endParaRPr>
          </a:p>
        </p:txBody>
      </p:sp>
      <p:pic>
        <p:nvPicPr>
          <p:cNvPr id="144" name="Shape 144"/>
          <p:cNvPicPr preferRelativeResize="0"/>
          <p:nvPr/>
        </p:nvPicPr>
        <p:blipFill>
          <a:blip r:embed="rId8">
            <a:alphaModFix/>
          </a:blip>
          <a:stretch>
            <a:fillRect/>
          </a:stretch>
        </p:blipFill>
        <p:spPr>
          <a:xfrm>
            <a:off x="4469350" y="786850"/>
            <a:ext cx="2047414" cy="1337325"/>
          </a:xfrm>
          <a:prstGeom prst="rect">
            <a:avLst/>
          </a:prstGeom>
          <a:noFill/>
          <a:ln>
            <a:noFill/>
          </a:ln>
        </p:spPr>
      </p:pic>
      <p:sp>
        <p:nvSpPr>
          <p:cNvPr id="145" name="Shape 145"/>
          <p:cNvSpPr txBox="1"/>
          <p:nvPr/>
        </p:nvSpPr>
        <p:spPr>
          <a:xfrm>
            <a:off x="4946325" y="2134275"/>
            <a:ext cx="1297500" cy="12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EACMV PCR</a:t>
            </a:r>
            <a:endParaRPr>
              <a:latin typeface="Old Standard TT"/>
              <a:ea typeface="Old Standard TT"/>
              <a:cs typeface="Old Standard TT"/>
              <a:sym typeface="Old Standard TT"/>
            </a:endParaRPr>
          </a:p>
        </p:txBody>
      </p:sp>
      <p:pic>
        <p:nvPicPr>
          <p:cNvPr id="146" name="Shape 146"/>
          <p:cNvPicPr preferRelativeResize="0"/>
          <p:nvPr/>
        </p:nvPicPr>
        <p:blipFill>
          <a:blip r:embed="rId9">
            <a:alphaModFix/>
          </a:blip>
          <a:stretch>
            <a:fillRect/>
          </a:stretch>
        </p:blipFill>
        <p:spPr>
          <a:xfrm>
            <a:off x="6571624" y="786850"/>
            <a:ext cx="2047424" cy="1347422"/>
          </a:xfrm>
          <a:prstGeom prst="rect">
            <a:avLst/>
          </a:prstGeom>
          <a:noFill/>
          <a:ln>
            <a:noFill/>
          </a:ln>
        </p:spPr>
      </p:pic>
      <p:sp>
        <p:nvSpPr>
          <p:cNvPr id="147" name="Shape 147"/>
          <p:cNvSpPr txBox="1"/>
          <p:nvPr/>
        </p:nvSpPr>
        <p:spPr>
          <a:xfrm>
            <a:off x="6953475" y="2134275"/>
            <a:ext cx="1297500" cy="19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ACMV PCR</a:t>
            </a:r>
            <a:endParaRPr>
              <a:latin typeface="Old Standard TT"/>
              <a:ea typeface="Old Standard TT"/>
              <a:cs typeface="Old Standard TT"/>
              <a:sym typeface="Old Standard T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1"/>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1000"/>
                                        <p:tgtEl>
                                          <p:spTgt spid="138"/>
                                        </p:tgtEl>
                                      </p:cBhvr>
                                    </p:animEffect>
                                  </p:childTnLst>
                                </p:cTn>
                              </p:par>
                              <p:par>
                                <p:cTn id="19" presetID="10" presetClass="entr" presetSubtype="0" fill="hold" nodeType="with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1000"/>
                                        <p:tgtEl>
                                          <p:spTgt spid="1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1000"/>
                                        <p:tgtEl>
                                          <p:spTgt spid="144"/>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1000"/>
                                        <p:tgtEl>
                                          <p:spTgt spid="145"/>
                                        </p:tgtEl>
                                      </p:cBhvr>
                                    </p:animEffect>
                                  </p:childTnLst>
                                </p:cTn>
                              </p:par>
                              <p:par>
                                <p:cTn id="30" presetID="10" presetClass="entr" presetSubtype="0" fill="hold" nodeType="with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1000"/>
                                        <p:tgtEl>
                                          <p:spTgt spid="146"/>
                                        </p:tgtEl>
                                      </p:cBhvr>
                                    </p:animEffect>
                                  </p:childTnLst>
                                </p:cTn>
                              </p:par>
                              <p:par>
                                <p:cTn id="33" presetID="10" presetClass="entr" presetSubtype="0"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fade">
                                      <p:cBhvr>
                                        <p:cTn id="35" dur="1000"/>
                                        <p:tgtEl>
                                          <p:spTgt spid="1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1"/>
                                        </p:tgtEl>
                                        <p:attrNameLst>
                                          <p:attrName>style.visibility</p:attrName>
                                        </p:attrNameLst>
                                      </p:cBhvr>
                                      <p:to>
                                        <p:strVal val="visible"/>
                                      </p:to>
                                    </p:set>
                                    <p:animEffect transition="in" filter="fade">
                                      <p:cBhvr>
                                        <p:cTn id="40" dur="1000"/>
                                        <p:tgtEl>
                                          <p:spTgt spid="141"/>
                                        </p:tgtEl>
                                      </p:cBhvr>
                                    </p:animEffect>
                                  </p:childTnLst>
                                </p:cTn>
                              </p:par>
                              <p:par>
                                <p:cTn id="41" presetID="10" presetClass="entr" presetSubtype="0" fill="hold" nodeType="with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1000"/>
                                        <p:tgtEl>
                                          <p:spTgt spid="143"/>
                                        </p:tgtEl>
                                      </p:cBhvr>
                                    </p:animEffect>
                                  </p:childTnLst>
                                </p:cTn>
                              </p:par>
                              <p:par>
                                <p:cTn id="44" presetID="10" presetClass="entr" presetSubtype="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1131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Results</a:t>
            </a:r>
            <a:endParaRPr b="1"/>
          </a:p>
        </p:txBody>
      </p:sp>
      <p:pic>
        <p:nvPicPr>
          <p:cNvPr id="136" name="Shape 136"/>
          <p:cNvPicPr preferRelativeResize="0"/>
          <p:nvPr/>
        </p:nvPicPr>
        <p:blipFill>
          <a:blip r:embed="rId3">
            <a:alphaModFix/>
          </a:blip>
          <a:stretch>
            <a:fillRect/>
          </a:stretch>
        </p:blipFill>
        <p:spPr>
          <a:xfrm>
            <a:off x="91625" y="786850"/>
            <a:ext cx="1783107" cy="1337324"/>
          </a:xfrm>
          <a:prstGeom prst="rect">
            <a:avLst/>
          </a:prstGeom>
          <a:noFill/>
          <a:ln>
            <a:noFill/>
          </a:ln>
        </p:spPr>
      </p:pic>
      <p:pic>
        <p:nvPicPr>
          <p:cNvPr id="137" name="Shape 137"/>
          <p:cNvPicPr preferRelativeResize="0"/>
          <p:nvPr/>
        </p:nvPicPr>
        <p:blipFill rotWithShape="1">
          <a:blip r:embed="rId4">
            <a:alphaModFix/>
          </a:blip>
          <a:srcRect b="41414"/>
          <a:stretch/>
        </p:blipFill>
        <p:spPr>
          <a:xfrm>
            <a:off x="1929573" y="786850"/>
            <a:ext cx="2484924" cy="1337324"/>
          </a:xfrm>
          <a:prstGeom prst="rect">
            <a:avLst/>
          </a:prstGeom>
          <a:noFill/>
          <a:ln>
            <a:noFill/>
          </a:ln>
        </p:spPr>
      </p:pic>
      <p:pic>
        <p:nvPicPr>
          <p:cNvPr id="138" name="Shape 138"/>
          <p:cNvPicPr preferRelativeResize="0"/>
          <p:nvPr/>
        </p:nvPicPr>
        <p:blipFill rotWithShape="1">
          <a:blip r:embed="rId5">
            <a:alphaModFix/>
          </a:blip>
          <a:srcRect l="11389" t="18778" r="3864" b="23478"/>
          <a:stretch/>
        </p:blipFill>
        <p:spPr>
          <a:xfrm>
            <a:off x="91625" y="2606850"/>
            <a:ext cx="2971927" cy="2025126"/>
          </a:xfrm>
          <a:prstGeom prst="rect">
            <a:avLst/>
          </a:prstGeom>
          <a:noFill/>
          <a:ln>
            <a:noFill/>
          </a:ln>
        </p:spPr>
      </p:pic>
      <p:sp>
        <p:nvSpPr>
          <p:cNvPr id="139" name="Shape 139"/>
          <p:cNvSpPr txBox="1"/>
          <p:nvPr/>
        </p:nvSpPr>
        <p:spPr>
          <a:xfrm>
            <a:off x="714025" y="2130375"/>
            <a:ext cx="2484900" cy="20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ELISA (Stick Method)</a:t>
            </a:r>
            <a:r>
              <a:rPr lang="en" sz="1000"/>
              <a:t> </a:t>
            </a:r>
            <a:r>
              <a:rPr lang="en"/>
              <a:t> </a:t>
            </a:r>
            <a:endParaRPr/>
          </a:p>
        </p:txBody>
      </p:sp>
      <p:sp>
        <p:nvSpPr>
          <p:cNvPr id="140" name="Shape 140"/>
          <p:cNvSpPr txBox="1"/>
          <p:nvPr/>
        </p:nvSpPr>
        <p:spPr>
          <a:xfrm>
            <a:off x="91625" y="4631975"/>
            <a:ext cx="3333300" cy="19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Old Standard TT"/>
                <a:ea typeface="Old Standard TT"/>
                <a:cs typeface="Old Standard TT"/>
                <a:sym typeface="Old Standard TT"/>
              </a:rPr>
              <a:t>DNA Purification Gel Electrophoresis </a:t>
            </a:r>
            <a:endParaRPr>
              <a:latin typeface="Old Standard TT"/>
              <a:ea typeface="Old Standard TT"/>
              <a:cs typeface="Old Standard TT"/>
              <a:sym typeface="Old Standard TT"/>
            </a:endParaRPr>
          </a:p>
        </p:txBody>
      </p:sp>
      <p:pic>
        <p:nvPicPr>
          <p:cNvPr id="141" name="Shape 141"/>
          <p:cNvPicPr preferRelativeResize="0"/>
          <p:nvPr/>
        </p:nvPicPr>
        <p:blipFill>
          <a:blip r:embed="rId6">
            <a:alphaModFix/>
          </a:blip>
          <a:stretch>
            <a:fillRect/>
          </a:stretch>
        </p:blipFill>
        <p:spPr>
          <a:xfrm>
            <a:off x="3116250" y="2656512"/>
            <a:ext cx="2911500" cy="1746900"/>
          </a:xfrm>
          <a:prstGeom prst="rect">
            <a:avLst/>
          </a:prstGeom>
          <a:noFill/>
          <a:ln>
            <a:noFill/>
          </a:ln>
        </p:spPr>
      </p:pic>
      <p:pic>
        <p:nvPicPr>
          <p:cNvPr id="142" name="Shape 142"/>
          <p:cNvPicPr preferRelativeResize="0"/>
          <p:nvPr/>
        </p:nvPicPr>
        <p:blipFill>
          <a:blip r:embed="rId7">
            <a:alphaModFix/>
          </a:blip>
          <a:stretch>
            <a:fillRect/>
          </a:stretch>
        </p:blipFill>
        <p:spPr>
          <a:xfrm>
            <a:off x="6080450" y="2656500"/>
            <a:ext cx="3043550" cy="1741150"/>
          </a:xfrm>
          <a:prstGeom prst="rect">
            <a:avLst/>
          </a:prstGeom>
          <a:noFill/>
          <a:ln>
            <a:noFill/>
          </a:ln>
        </p:spPr>
      </p:pic>
      <p:sp>
        <p:nvSpPr>
          <p:cNvPr id="143" name="Shape 143"/>
          <p:cNvSpPr txBox="1"/>
          <p:nvPr/>
        </p:nvSpPr>
        <p:spPr>
          <a:xfrm>
            <a:off x="4706325" y="4403400"/>
            <a:ext cx="2603400" cy="399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Data Analysis (qPCR) </a:t>
            </a:r>
            <a:endParaRPr>
              <a:latin typeface="Old Standard TT"/>
              <a:ea typeface="Old Standard TT"/>
              <a:cs typeface="Old Standard TT"/>
              <a:sym typeface="Old Standard TT"/>
            </a:endParaRPr>
          </a:p>
        </p:txBody>
      </p:sp>
      <p:pic>
        <p:nvPicPr>
          <p:cNvPr id="144" name="Shape 144"/>
          <p:cNvPicPr preferRelativeResize="0"/>
          <p:nvPr/>
        </p:nvPicPr>
        <p:blipFill>
          <a:blip r:embed="rId8">
            <a:alphaModFix/>
          </a:blip>
          <a:stretch>
            <a:fillRect/>
          </a:stretch>
        </p:blipFill>
        <p:spPr>
          <a:xfrm>
            <a:off x="4469350" y="786850"/>
            <a:ext cx="2047414" cy="1337325"/>
          </a:xfrm>
          <a:prstGeom prst="rect">
            <a:avLst/>
          </a:prstGeom>
          <a:noFill/>
          <a:ln>
            <a:noFill/>
          </a:ln>
        </p:spPr>
      </p:pic>
      <p:sp>
        <p:nvSpPr>
          <p:cNvPr id="145" name="Shape 145"/>
          <p:cNvSpPr txBox="1"/>
          <p:nvPr/>
        </p:nvSpPr>
        <p:spPr>
          <a:xfrm>
            <a:off x="4946325" y="2134275"/>
            <a:ext cx="1297500" cy="12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EACMV PCR</a:t>
            </a:r>
            <a:endParaRPr>
              <a:latin typeface="Old Standard TT"/>
              <a:ea typeface="Old Standard TT"/>
              <a:cs typeface="Old Standard TT"/>
              <a:sym typeface="Old Standard TT"/>
            </a:endParaRPr>
          </a:p>
        </p:txBody>
      </p:sp>
      <p:pic>
        <p:nvPicPr>
          <p:cNvPr id="146" name="Shape 146"/>
          <p:cNvPicPr preferRelativeResize="0"/>
          <p:nvPr/>
        </p:nvPicPr>
        <p:blipFill>
          <a:blip r:embed="rId9">
            <a:alphaModFix/>
          </a:blip>
          <a:stretch>
            <a:fillRect/>
          </a:stretch>
        </p:blipFill>
        <p:spPr>
          <a:xfrm>
            <a:off x="6571624" y="786850"/>
            <a:ext cx="2047424" cy="1347422"/>
          </a:xfrm>
          <a:prstGeom prst="rect">
            <a:avLst/>
          </a:prstGeom>
          <a:noFill/>
          <a:ln>
            <a:noFill/>
          </a:ln>
        </p:spPr>
      </p:pic>
      <p:sp>
        <p:nvSpPr>
          <p:cNvPr id="147" name="Shape 147"/>
          <p:cNvSpPr txBox="1"/>
          <p:nvPr/>
        </p:nvSpPr>
        <p:spPr>
          <a:xfrm>
            <a:off x="6953475" y="2134275"/>
            <a:ext cx="1297500" cy="19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Old Standard TT"/>
                <a:ea typeface="Old Standard TT"/>
                <a:cs typeface="Old Standard TT"/>
                <a:sym typeface="Old Standard TT"/>
              </a:rPr>
              <a:t>ACMV PCR</a:t>
            </a:r>
            <a:endParaRPr>
              <a:latin typeface="Old Standard TT"/>
              <a:ea typeface="Old Standard TT"/>
              <a:cs typeface="Old Standard TT"/>
              <a:sym typeface="Old Standard TT"/>
            </a:endParaRPr>
          </a:p>
        </p:txBody>
      </p:sp>
      <p:sp>
        <p:nvSpPr>
          <p:cNvPr id="2" name="TextBox 1"/>
          <p:cNvSpPr txBox="1"/>
          <p:nvPr/>
        </p:nvSpPr>
        <p:spPr>
          <a:xfrm>
            <a:off x="388603" y="1554185"/>
            <a:ext cx="3786877" cy="523220"/>
          </a:xfrm>
          <a:prstGeom prst="rect">
            <a:avLst/>
          </a:prstGeom>
          <a:noFill/>
        </p:spPr>
        <p:txBody>
          <a:bodyPr wrap="none" rtlCol="0">
            <a:spAutoFit/>
          </a:bodyPr>
          <a:lstStyle/>
          <a:p>
            <a:r>
              <a:rPr lang="en-US" dirty="0" smtClean="0">
                <a:solidFill>
                  <a:srgbClr val="FF0000"/>
                </a:solidFill>
              </a:rPr>
              <a:t>The immunological results were inconclusive:</a:t>
            </a:r>
          </a:p>
          <a:p>
            <a:r>
              <a:rPr lang="en-US" dirty="0" smtClean="0">
                <a:solidFill>
                  <a:srgbClr val="FF0000"/>
                </a:solidFill>
              </a:rPr>
              <a:t>One method said yes, the other said no.</a:t>
            </a:r>
            <a:endParaRPr lang="en-US" dirty="0">
              <a:solidFill>
                <a:srgbClr val="FF0000"/>
              </a:solidFill>
            </a:endParaRPr>
          </a:p>
        </p:txBody>
      </p:sp>
      <p:sp>
        <p:nvSpPr>
          <p:cNvPr id="16" name="TextBox 15"/>
          <p:cNvSpPr txBox="1"/>
          <p:nvPr/>
        </p:nvSpPr>
        <p:spPr>
          <a:xfrm>
            <a:off x="171357" y="3166002"/>
            <a:ext cx="2852158" cy="523220"/>
          </a:xfrm>
          <a:prstGeom prst="rect">
            <a:avLst/>
          </a:prstGeom>
          <a:noFill/>
        </p:spPr>
        <p:txBody>
          <a:bodyPr wrap="square" rtlCol="0">
            <a:spAutoFit/>
          </a:bodyPr>
          <a:lstStyle/>
          <a:p>
            <a:r>
              <a:rPr lang="en-US" dirty="0" smtClean="0">
                <a:solidFill>
                  <a:srgbClr val="FF0000"/>
                </a:solidFill>
              </a:rPr>
              <a:t>The total DNA purifications worked really well !!!</a:t>
            </a:r>
            <a:endParaRPr lang="en-US" dirty="0">
              <a:solidFill>
                <a:srgbClr val="FF0000"/>
              </a:solidFill>
            </a:endParaRPr>
          </a:p>
        </p:txBody>
      </p:sp>
      <p:sp>
        <p:nvSpPr>
          <p:cNvPr id="17" name="TextBox 16"/>
          <p:cNvSpPr txBox="1"/>
          <p:nvPr/>
        </p:nvSpPr>
        <p:spPr>
          <a:xfrm>
            <a:off x="4616587" y="1052690"/>
            <a:ext cx="3647315" cy="523220"/>
          </a:xfrm>
          <a:prstGeom prst="rect">
            <a:avLst/>
          </a:prstGeom>
          <a:noFill/>
        </p:spPr>
        <p:txBody>
          <a:bodyPr wrap="none" rtlCol="0">
            <a:spAutoFit/>
          </a:bodyPr>
          <a:lstStyle/>
          <a:p>
            <a:r>
              <a:rPr lang="en-US" dirty="0" smtClean="0">
                <a:solidFill>
                  <a:srgbClr val="FF0000"/>
                </a:solidFill>
              </a:rPr>
              <a:t>Unfortunately, the PCRs didn’t work, we did</a:t>
            </a:r>
          </a:p>
          <a:p>
            <a:r>
              <a:rPr lang="en-US" dirty="0">
                <a:solidFill>
                  <a:srgbClr val="FF0000"/>
                </a:solidFill>
              </a:rPr>
              <a:t>s</a:t>
            </a:r>
            <a:r>
              <a:rPr lang="en-US" dirty="0" smtClean="0">
                <a:solidFill>
                  <a:srgbClr val="FF0000"/>
                </a:solidFill>
              </a:rPr>
              <a:t>omething wrong with the reaction </a:t>
            </a:r>
            <a:r>
              <a:rPr lang="en-US" dirty="0" smtClean="0">
                <a:solidFill>
                  <a:srgbClr val="FF0000"/>
                </a:solidFill>
                <a:sym typeface="Wingdings"/>
              </a:rPr>
              <a:t></a:t>
            </a:r>
            <a:endParaRPr lang="en-US" dirty="0">
              <a:solidFill>
                <a:srgbClr val="FF0000"/>
              </a:solidFill>
            </a:endParaRPr>
          </a:p>
        </p:txBody>
      </p:sp>
      <p:sp>
        <p:nvSpPr>
          <p:cNvPr id="18" name="TextBox 17"/>
          <p:cNvSpPr txBox="1"/>
          <p:nvPr/>
        </p:nvSpPr>
        <p:spPr>
          <a:xfrm>
            <a:off x="3242263" y="2459584"/>
            <a:ext cx="4057521" cy="738664"/>
          </a:xfrm>
          <a:prstGeom prst="rect">
            <a:avLst/>
          </a:prstGeom>
          <a:noFill/>
        </p:spPr>
        <p:txBody>
          <a:bodyPr wrap="none" rtlCol="0">
            <a:spAutoFit/>
          </a:bodyPr>
          <a:lstStyle/>
          <a:p>
            <a:r>
              <a:rPr lang="en-US" dirty="0" smtClean="0">
                <a:solidFill>
                  <a:srgbClr val="FF0000"/>
                </a:solidFill>
              </a:rPr>
              <a:t>Our </a:t>
            </a:r>
            <a:r>
              <a:rPr lang="en-US" dirty="0" err="1" smtClean="0">
                <a:solidFill>
                  <a:srgbClr val="FF0000"/>
                </a:solidFill>
              </a:rPr>
              <a:t>qPCR</a:t>
            </a:r>
            <a:r>
              <a:rPr lang="en-US" dirty="0" smtClean="0">
                <a:solidFill>
                  <a:srgbClr val="FF0000"/>
                </a:solidFill>
              </a:rPr>
              <a:t> data is not perfect but we had a linear</a:t>
            </a:r>
          </a:p>
          <a:p>
            <a:r>
              <a:rPr lang="en-US" dirty="0">
                <a:solidFill>
                  <a:srgbClr val="FF0000"/>
                </a:solidFill>
              </a:rPr>
              <a:t>r</a:t>
            </a:r>
            <a:r>
              <a:rPr lang="en-US" dirty="0" smtClean="0">
                <a:solidFill>
                  <a:srgbClr val="FF0000"/>
                </a:solidFill>
              </a:rPr>
              <a:t>egression that could be used to estimate viral </a:t>
            </a:r>
          </a:p>
          <a:p>
            <a:r>
              <a:rPr lang="en-US" dirty="0">
                <a:solidFill>
                  <a:srgbClr val="FF0000"/>
                </a:solidFill>
              </a:rPr>
              <a:t>t</a:t>
            </a:r>
            <a:r>
              <a:rPr lang="en-US" dirty="0" smtClean="0">
                <a:solidFill>
                  <a:srgbClr val="FF0000"/>
                </a:solidFill>
              </a:rPr>
              <a:t>iters.</a:t>
            </a:r>
            <a:endParaRPr lang="en-US" dirty="0">
              <a:solidFill>
                <a:srgbClr val="FF0000"/>
              </a:solidFill>
            </a:endParaRPr>
          </a:p>
        </p:txBody>
      </p:sp>
    </p:spTree>
    <p:extLst>
      <p:ext uri="{BB962C8B-B14F-4D97-AF65-F5344CB8AC3E}">
        <p14:creationId xmlns:p14="http://schemas.microsoft.com/office/powerpoint/2010/main" val="3129849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1"/>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1000"/>
                                        <p:tgtEl>
                                          <p:spTgt spid="138"/>
                                        </p:tgtEl>
                                      </p:cBhvr>
                                    </p:animEffect>
                                  </p:childTnLst>
                                </p:cTn>
                              </p:par>
                              <p:par>
                                <p:cTn id="19" presetID="10" presetClass="entr" presetSubtype="0" fill="hold" nodeType="with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1000"/>
                                        <p:tgtEl>
                                          <p:spTgt spid="1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1000"/>
                                        <p:tgtEl>
                                          <p:spTgt spid="144"/>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1000"/>
                                        <p:tgtEl>
                                          <p:spTgt spid="145"/>
                                        </p:tgtEl>
                                      </p:cBhvr>
                                    </p:animEffect>
                                  </p:childTnLst>
                                </p:cTn>
                              </p:par>
                              <p:par>
                                <p:cTn id="30" presetID="10" presetClass="entr" presetSubtype="0" fill="hold" nodeType="with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1000"/>
                                        <p:tgtEl>
                                          <p:spTgt spid="146"/>
                                        </p:tgtEl>
                                      </p:cBhvr>
                                    </p:animEffect>
                                  </p:childTnLst>
                                </p:cTn>
                              </p:par>
                              <p:par>
                                <p:cTn id="33" presetID="10" presetClass="entr" presetSubtype="0"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fade">
                                      <p:cBhvr>
                                        <p:cTn id="35" dur="1000"/>
                                        <p:tgtEl>
                                          <p:spTgt spid="1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1"/>
                                        </p:tgtEl>
                                        <p:attrNameLst>
                                          <p:attrName>style.visibility</p:attrName>
                                        </p:attrNameLst>
                                      </p:cBhvr>
                                      <p:to>
                                        <p:strVal val="visible"/>
                                      </p:to>
                                    </p:set>
                                    <p:animEffect transition="in" filter="fade">
                                      <p:cBhvr>
                                        <p:cTn id="40" dur="1000"/>
                                        <p:tgtEl>
                                          <p:spTgt spid="141"/>
                                        </p:tgtEl>
                                      </p:cBhvr>
                                    </p:animEffect>
                                  </p:childTnLst>
                                </p:cTn>
                              </p:par>
                              <p:par>
                                <p:cTn id="41" presetID="10" presetClass="entr" presetSubtype="0" fill="hold" nodeType="with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1000"/>
                                        <p:tgtEl>
                                          <p:spTgt spid="143"/>
                                        </p:tgtEl>
                                      </p:cBhvr>
                                    </p:animEffect>
                                  </p:childTnLst>
                                </p:cTn>
                              </p:par>
                              <p:par>
                                <p:cTn id="44" presetID="10" presetClass="entr" presetSubtype="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673</Words>
  <Application>Microsoft Macintosh PowerPoint</Application>
  <PresentationFormat>On-screen Show (16:9)</PresentationFormat>
  <Paragraphs>106</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Paperback</vt:lpstr>
      <vt:lpstr>Cassava Mosaic Disease: Two weeks in Kenya!</vt:lpstr>
      <vt:lpstr>Disclaimer: The undergraduate students prepared this presentation on their own, they were told to prepare a presentation for our weekly meeting via Skype (Thursdays from 9-11 am ET). And they were asked to present it to the whole group. It was also brought to their attention that they have only five minutes to present. They came up with this presentation and did a superb job. It has been edited (slightly) by Anna Dye and Trino Ascencio-Ibanez.</vt:lpstr>
      <vt:lpstr>Cassava Mosaic Disease: Two weeks in Kenya!</vt:lpstr>
      <vt:lpstr>Experiment Objectives</vt:lpstr>
      <vt:lpstr>While In Kenya...</vt:lpstr>
      <vt:lpstr>Sample Collection  Coastal, Western, and Eastern are 2015 samples </vt:lpstr>
      <vt:lpstr>After Sample Collection… </vt:lpstr>
      <vt:lpstr>Results</vt:lpstr>
      <vt:lpstr>Results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Cassava Mosaic Disease: Two weeks in Kenya!</dc:title>
  <cp:lastModifiedBy>Trino</cp:lastModifiedBy>
  <cp:revision>5</cp:revision>
  <dcterms:modified xsi:type="dcterms:W3CDTF">2018-07-17T18:56:54Z</dcterms:modified>
</cp:coreProperties>
</file>